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31"/>
  </p:notesMasterIdLst>
  <p:sldIdLst>
    <p:sldId id="256" r:id="rId2"/>
    <p:sldId id="261" r:id="rId3"/>
    <p:sldId id="295" r:id="rId4"/>
    <p:sldId id="289" r:id="rId5"/>
    <p:sldId id="290" r:id="rId6"/>
    <p:sldId id="291" r:id="rId7"/>
    <p:sldId id="259" r:id="rId8"/>
    <p:sldId id="266" r:id="rId9"/>
    <p:sldId id="280" r:id="rId10"/>
    <p:sldId id="267" r:id="rId11"/>
    <p:sldId id="276" r:id="rId12"/>
    <p:sldId id="268" r:id="rId13"/>
    <p:sldId id="273" r:id="rId14"/>
    <p:sldId id="274" r:id="rId15"/>
    <p:sldId id="275" r:id="rId16"/>
    <p:sldId id="296" r:id="rId17"/>
    <p:sldId id="270" r:id="rId18"/>
    <p:sldId id="260" r:id="rId19"/>
    <p:sldId id="277" r:id="rId20"/>
    <p:sldId id="286" r:id="rId21"/>
    <p:sldId id="281" r:id="rId22"/>
    <p:sldId id="283" r:id="rId23"/>
    <p:sldId id="284" r:id="rId24"/>
    <p:sldId id="282" r:id="rId25"/>
    <p:sldId id="288" r:id="rId26"/>
    <p:sldId id="292" r:id="rId27"/>
    <p:sldId id="293" r:id="rId28"/>
    <p:sldId id="294" r:id="rId29"/>
    <p:sldId id="264" r:id="rId3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23">
          <p15:clr>
            <a:srgbClr val="A4A3A4"/>
          </p15:clr>
        </p15:guide>
        <p15:guide id="3" orient="horz" pos="667">
          <p15:clr>
            <a:srgbClr val="A4A3A4"/>
          </p15:clr>
        </p15:guide>
        <p15:guide id="4" orient="horz" pos="509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orient="horz" pos="3094">
          <p15:clr>
            <a:srgbClr val="A4A3A4"/>
          </p15:clr>
        </p15:guide>
        <p15:guide id="7" orient="horz" pos="3040">
          <p15:clr>
            <a:srgbClr val="A4A3A4"/>
          </p15:clr>
        </p15:guide>
        <p15:guide id="8" orient="horz" pos="2676">
          <p15:clr>
            <a:srgbClr val="A4A3A4"/>
          </p15:clr>
        </p15:guide>
        <p15:guide id="9" pos="2880">
          <p15:clr>
            <a:srgbClr val="A4A3A4"/>
          </p15:clr>
        </p15:guide>
        <p15:guide id="10" pos="499">
          <p15:clr>
            <a:srgbClr val="A4A3A4"/>
          </p15:clr>
        </p15:guide>
        <p15:guide id="11" pos="5420">
          <p15:clr>
            <a:srgbClr val="A4A3A4"/>
          </p15:clr>
        </p15:guide>
        <p15:guide id="12" pos="5605">
          <p15:clr>
            <a:srgbClr val="A4A3A4"/>
          </p15:clr>
        </p15:guide>
        <p15:guide id="13" pos="1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74658" autoAdjust="0"/>
  </p:normalViewPr>
  <p:slideViewPr>
    <p:cSldViewPr showGuides="1">
      <p:cViewPr varScale="1">
        <p:scale>
          <a:sx n="91" d="100"/>
          <a:sy n="91" d="100"/>
        </p:scale>
        <p:origin x="96" y="288"/>
      </p:cViewPr>
      <p:guideLst>
        <p:guide orient="horz" pos="1620"/>
        <p:guide orient="horz" pos="123"/>
        <p:guide orient="horz" pos="667"/>
        <p:guide orient="horz" pos="509"/>
        <p:guide orient="horz" pos="2958"/>
        <p:guide orient="horz" pos="3094"/>
        <p:guide orient="horz" pos="3040"/>
        <p:guide orient="horz" pos="2676"/>
        <p:guide pos="2880"/>
        <p:guide pos="499"/>
        <p:guide pos="5420"/>
        <p:guide pos="5605"/>
        <p:guide pos="136"/>
      </p:guideLst>
    </p:cSldViewPr>
  </p:slideViewPr>
  <p:notesTextViewPr>
    <p:cViewPr>
      <p:scale>
        <a:sx n="100" d="100"/>
        <a:sy n="100" d="100"/>
      </p:scale>
      <p:origin x="0" y="-528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06/01/2022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52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Bonjour et bienvenue dans cette vidéo sur les échanges de</a:t>
            </a:r>
            <a:r>
              <a:rPr lang="fr-FR" baseline="0" dirty="0" smtClean="0"/>
              <a:t> données entre vous et votre comptable, </a:t>
            </a:r>
            <a:r>
              <a:rPr lang="fr-FR" u="sng" baseline="0" dirty="0" smtClean="0"/>
              <a:t>présentée par Sg2i qui assure la maintenance de votre logiciel </a:t>
            </a:r>
            <a:r>
              <a:rPr lang="fr-FR" u="sng" baseline="0" dirty="0" err="1" smtClean="0"/>
              <a:t>Isacompta</a:t>
            </a:r>
            <a:r>
              <a:rPr lang="fr-FR" u="sng" baseline="0" dirty="0" smtClean="0"/>
              <a:t> </a:t>
            </a:r>
            <a:r>
              <a:rPr lang="fr-FR" baseline="0" dirty="0" smtClean="0"/>
              <a:t>// </a:t>
            </a:r>
            <a:r>
              <a:rPr lang="fr-FR" u="sng" baseline="0" dirty="0" smtClean="0"/>
              <a:t>présentée par CERFRANCE BFC,</a:t>
            </a:r>
          </a:p>
          <a:p>
            <a:endParaRPr lang="fr-FR" u="sng" baseline="0" dirty="0" smtClean="0"/>
          </a:p>
          <a:p>
            <a:r>
              <a:rPr lang="fr-FR" u="sng" baseline="0" dirty="0" smtClean="0"/>
              <a:t>Je suis Laetitia Villecourt  // Maud </a:t>
            </a:r>
            <a:r>
              <a:rPr lang="fr-FR" u="sng" baseline="0" dirty="0" err="1" smtClean="0"/>
              <a:t>Verdavanine</a:t>
            </a:r>
            <a:endParaRPr lang="fr-FR" u="sng" baseline="0" dirty="0" smtClean="0"/>
          </a:p>
          <a:p>
            <a:endParaRPr lang="fr-FR" u="sng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Pour </a:t>
            </a:r>
            <a:r>
              <a:rPr lang="fr-FR" baseline="0" dirty="0" err="1" smtClean="0"/>
              <a:t>co</a:t>
            </a:r>
            <a:r>
              <a:rPr lang="fr-FR" baseline="0" dirty="0" smtClean="0"/>
              <a:t>-animer cette présentation, je suis accompagnée </a:t>
            </a:r>
            <a:r>
              <a:rPr lang="fr-FR" u="sng" baseline="0" dirty="0" smtClean="0"/>
              <a:t>de Maud Verdavaine du support client de CERFRANCE BFC // de Laetitia Villecourt de Sg2i, qui assure la maintenance de votre </a:t>
            </a:r>
            <a:r>
              <a:rPr lang="fr-FR" u="sng" baseline="0" dirty="0" err="1" smtClean="0"/>
              <a:t>Isacompta</a:t>
            </a:r>
            <a:r>
              <a:rPr lang="fr-FR" baseline="0" dirty="0" smtClean="0"/>
              <a:t>.</a:t>
            </a:r>
            <a:endParaRPr lang="fr-FR" dirty="0" smtClean="0"/>
          </a:p>
          <a:p>
            <a:endParaRPr lang="fr-FR" u="sng" baseline="0" dirty="0" smtClean="0"/>
          </a:p>
          <a:p>
            <a:endParaRPr lang="fr-FR" u="sng" baseline="0" dirty="0" smtClean="0"/>
          </a:p>
          <a:p>
            <a:r>
              <a:rPr lang="fr-FR" baseline="0" dirty="0" smtClean="0"/>
              <a:t>Au programme de cette vidéo : Quand et comment faire un échange et quels avertissements peuvent être rencontrés,</a:t>
            </a: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271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 la fin d’un échange, vous avez un rapport sur l’état de l’échange.</a:t>
            </a:r>
          </a:p>
          <a:p>
            <a:r>
              <a:rPr lang="fr-FR" dirty="0" smtClean="0"/>
              <a:t>Il y a 3 statuts possibles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« Terminé » en vert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« terminé avec avertissements » en orange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Ou</a:t>
            </a:r>
            <a:r>
              <a:rPr lang="fr-FR" baseline="0" dirty="0" smtClean="0"/>
              <a:t> « terminé avec erreurs «  en rouge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smtClean="0"/>
              <a:t>Dans le 1</a:t>
            </a:r>
            <a:r>
              <a:rPr lang="fr-FR" baseline="30000" dirty="0" smtClean="0"/>
              <a:t>e</a:t>
            </a:r>
            <a:r>
              <a:rPr lang="fr-FR" baseline="0" dirty="0" smtClean="0"/>
              <a:t> cas, le cas du TERMINE, en vert : tout s’est bien passé, </a:t>
            </a: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378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Dans le 2</a:t>
            </a:r>
            <a:r>
              <a:rPr lang="fr-FR" baseline="30000" dirty="0" smtClean="0"/>
              <a:t>e</a:t>
            </a:r>
            <a:r>
              <a:rPr lang="fr-FR" baseline="0" dirty="0" smtClean="0"/>
              <a:t> cas, le </a:t>
            </a:r>
            <a:r>
              <a:rPr lang="fr-FR" dirty="0" smtClean="0"/>
              <a:t>« terminé avec avertissements » en orange : l’échange s’est intégré mais le logiciel attire votre attention sur </a:t>
            </a:r>
            <a:r>
              <a:rPr lang="fr-FR" dirty="0" err="1" smtClean="0"/>
              <a:t>qq</a:t>
            </a:r>
            <a:r>
              <a:rPr lang="fr-FR" dirty="0" smtClean="0"/>
              <a:t> chose qui ne s’est pas fait. </a:t>
            </a:r>
            <a:br>
              <a:rPr lang="fr-FR" dirty="0" smtClean="0"/>
            </a:br>
            <a:r>
              <a:rPr lang="fr-FR" dirty="0" smtClean="0"/>
              <a:t>Le </a:t>
            </a:r>
            <a:r>
              <a:rPr lang="fr-FR" dirty="0" err="1" smtClean="0"/>
              <a:t>détai</a:t>
            </a:r>
            <a:r>
              <a:rPr lang="fr-FR" dirty="0" smtClean="0"/>
              <a:t> lest indiqué en fin de rapport.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Bien souvent, ce peut être un </a:t>
            </a:r>
            <a:r>
              <a:rPr lang="fr-FR" dirty="0" err="1" smtClean="0"/>
              <a:t>pb</a:t>
            </a:r>
            <a:r>
              <a:rPr lang="fr-FR" dirty="0" smtClean="0"/>
              <a:t> avec l’intégration de la déclaration TVA ou ***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Vous pouvez appeler le SUPPORT CLIETN pour être rassurés.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1687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Dans le 3</a:t>
            </a:r>
            <a:r>
              <a:rPr lang="fr-FR" baseline="30000" dirty="0" smtClean="0"/>
              <a:t>e</a:t>
            </a:r>
            <a:r>
              <a:rPr lang="fr-FR" dirty="0" smtClean="0"/>
              <a:t> cas, le </a:t>
            </a:r>
            <a:r>
              <a:rPr lang="fr-FR" baseline="0" dirty="0" smtClean="0"/>
              <a:t>« terminé avec erreurs «  en rouge</a:t>
            </a:r>
          </a:p>
          <a:p>
            <a:r>
              <a:rPr lang="fr-FR" dirty="0" smtClean="0"/>
              <a:t>Les écritures ne se sont pas intégrées. Le détail est précisé dans le rapport.</a:t>
            </a:r>
          </a:p>
          <a:p>
            <a:r>
              <a:rPr lang="fr-FR" dirty="0" smtClean="0"/>
              <a:t>Appelez le support client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980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vous conseillons de contrôler la bonne intégration des écritures en allant vérifier la balance</a:t>
            </a:r>
          </a:p>
          <a:p>
            <a:r>
              <a:rPr lang="fr-FR" dirty="0" smtClean="0"/>
              <a:t>Allez dans ACCUEIL puis BALANCE et vérifier le résultat de l’exercice en bas à droite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502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Avant d’envoyer</a:t>
            </a:r>
            <a:r>
              <a:rPr lang="fr-FR" baseline="0" dirty="0" smtClean="0"/>
              <a:t> vos écritures, assurez-vous d’avoir comptabilisé les factures et les règlements et les bordereaux de remise des règlements pour la période souhaitée</a:t>
            </a:r>
          </a:p>
          <a:p>
            <a:r>
              <a:rPr lang="fr-FR" baseline="0" dirty="0" smtClean="0"/>
              <a:t>Si vous souhaitez être accompagnés dans cette manipulation de comptabilisation, rapprochez-vous de votre maintenance </a:t>
            </a:r>
            <a:r>
              <a:rPr lang="fr-FR" baseline="0" dirty="0" err="1" smtClean="0"/>
              <a:t>isavigne</a:t>
            </a:r>
            <a:r>
              <a:rPr lang="fr-FR" baseline="0" dirty="0" smtClean="0"/>
              <a:t> ou </a:t>
            </a:r>
            <a:r>
              <a:rPr lang="fr-FR" baseline="0" dirty="0" err="1" smtClean="0"/>
              <a:t>isafact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Pourquoi comptabiliser ? C’est cette démarche qui permet de générer les écritures en comptabilité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5915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existe des multitudes d’installation</a:t>
            </a:r>
          </a:p>
          <a:p>
            <a:r>
              <a:rPr lang="fr-FR" dirty="0" smtClean="0"/>
              <a:t>Nous</a:t>
            </a:r>
            <a:r>
              <a:rPr lang="fr-FR" baseline="0" dirty="0" smtClean="0"/>
              <a:t> allons vous présenter le cas le plus courant et la cible souhaitée pour l’ensemble des dossiers.</a:t>
            </a:r>
          </a:p>
          <a:p>
            <a:r>
              <a:rPr lang="fr-FR" b="1" baseline="0" dirty="0" smtClean="0"/>
              <a:t>Si vous ne vous reconnaissez pas dans ce fonctionnement ,prenez contact avec le support client.</a:t>
            </a:r>
          </a:p>
          <a:p>
            <a:endParaRPr lang="fr-FR" b="1" baseline="0" dirty="0" smtClean="0"/>
          </a:p>
          <a:p>
            <a:r>
              <a:rPr lang="fr-FR" b="0" baseline="0" dirty="0" smtClean="0"/>
              <a:t>Avant toute chose, revenons sur les sauvegardes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99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gestion commerciale est composée de 2 logiciels</a:t>
            </a:r>
            <a:r>
              <a:rPr lang="fr-FR" baseline="0" dirty="0" smtClean="0"/>
              <a:t> symbolisés par 2 icones :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La gestion commerciale : </a:t>
            </a:r>
            <a:r>
              <a:rPr lang="fr-FR" baseline="0" dirty="0" err="1" smtClean="0"/>
              <a:t>isafact</a:t>
            </a:r>
            <a:r>
              <a:rPr lang="fr-FR" baseline="0" dirty="0" smtClean="0"/>
              <a:t> ou </a:t>
            </a:r>
            <a:r>
              <a:rPr lang="fr-FR" baseline="0" dirty="0" err="1" smtClean="0"/>
              <a:t>isavigne</a:t>
            </a:r>
            <a:r>
              <a:rPr lang="fr-FR" baseline="0" dirty="0" smtClean="0"/>
              <a:t> ou </a:t>
            </a:r>
            <a:r>
              <a:rPr lang="fr-FR" baseline="0" dirty="0" err="1" smtClean="0"/>
              <a:t>isaeta</a:t>
            </a:r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La comptabilité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la sauvegarde est commune et ne s’effectue que depuis le logiciel de gestion commerciale. 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Nous vous recommandons de procéder à une sauvegarde avant tout échange,</a:t>
            </a:r>
          </a:p>
          <a:p>
            <a:pPr marL="0" indent="0">
              <a:buFontTx/>
              <a:buNone/>
            </a:pPr>
            <a:endParaRPr lang="fr-FR" dirty="0" smtClean="0"/>
          </a:p>
          <a:p>
            <a:r>
              <a:rPr lang="fr-FR" dirty="0" smtClean="0"/>
              <a:t>Si vous avez besoin de remonter une sauvegarde soyez vigilant sur l ’état des échanges comptables , en cas de doute, contactez le support client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860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Voilà,</a:t>
            </a:r>
            <a:r>
              <a:rPr lang="fr-FR" baseline="0" dirty="0" smtClean="0"/>
              <a:t> nous arrivons à la fin </a:t>
            </a:r>
            <a:r>
              <a:rPr lang="fr-FR" baseline="0" smtClean="0"/>
              <a:t>de cette présentation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Nous restons à votre disposition pour toutes vos questions et cas particuliers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1711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Merci de nous avoir suivis,</a:t>
            </a:r>
          </a:p>
          <a:p>
            <a:r>
              <a:rPr lang="fr-FR" dirty="0" smtClean="0"/>
              <a:t>A</a:t>
            </a:r>
            <a:r>
              <a:rPr lang="fr-FR" baseline="0" dirty="0" smtClean="0"/>
              <a:t> très bientôt !!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512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Avant de rentrer dans le vif du sujet, faisons un bref rappel de quelques </a:t>
            </a:r>
            <a:r>
              <a:rPr lang="fr-FR" dirty="0" err="1" smtClean="0"/>
              <a:t>pré-réquis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4248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LV</a:t>
            </a:r>
            <a:br>
              <a:rPr lang="fr-FR" dirty="0" smtClean="0"/>
            </a:br>
            <a:r>
              <a:rPr lang="fr-FR" dirty="0" smtClean="0"/>
              <a:t>Nous sommes actuellement dans la version 2020 d’</a:t>
            </a:r>
            <a:r>
              <a:rPr lang="fr-FR" dirty="0" err="1" smtClean="0"/>
              <a:t>Isacompta</a:t>
            </a:r>
            <a:r>
              <a:rPr lang="fr-FR" dirty="0" smtClean="0"/>
              <a:t>.</a:t>
            </a:r>
          </a:p>
          <a:p>
            <a:r>
              <a:rPr lang="fr-FR" dirty="0" smtClean="0"/>
              <a:t>Pour</a:t>
            </a:r>
            <a:r>
              <a:rPr lang="fr-FR" baseline="0" dirty="0" smtClean="0"/>
              <a:t> utiliser </a:t>
            </a:r>
            <a:r>
              <a:rPr lang="fr-FR" baseline="0" dirty="0" err="1" smtClean="0"/>
              <a:t>Isacompta</a:t>
            </a:r>
            <a:r>
              <a:rPr lang="fr-FR" baseline="0" dirty="0" smtClean="0"/>
              <a:t> dans les meilleures conditions, votre ordinateur doit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Disposer d’une mémoire vive d’au minimum 4 Giga octet  et au mieux de 8 Giga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La version de </a:t>
            </a:r>
            <a:r>
              <a:rPr lang="fr-FR" baseline="0" dirty="0" err="1" smtClean="0"/>
              <a:t>windows</a:t>
            </a:r>
            <a:r>
              <a:rPr lang="fr-FR" baseline="0" dirty="0" smtClean="0"/>
              <a:t> doit être au minimum </a:t>
            </a:r>
            <a:r>
              <a:rPr lang="fr-FR" baseline="0" dirty="0" err="1" smtClean="0"/>
              <a:t>windows</a:t>
            </a:r>
            <a:r>
              <a:rPr lang="fr-FR" baseline="0" dirty="0" smtClean="0"/>
              <a:t> 10. les versions VISTA ou Windows7 et 8 ne sont plus maintenues par Microsoft et </a:t>
            </a:r>
            <a:r>
              <a:rPr lang="fr-FR" baseline="0" dirty="0" err="1" smtClean="0"/>
              <a:t>Isacompta</a:t>
            </a:r>
            <a:r>
              <a:rPr lang="fr-FR" baseline="0" dirty="0" smtClean="0"/>
              <a:t> ne pourra plus fonctionner dessus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Disposer d’une connexion internet afin de pouvoir envoyer vos écritures à votre comptable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1088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MV</a:t>
            </a:r>
          </a:p>
          <a:p>
            <a:r>
              <a:rPr lang="fr-FR" dirty="0" smtClean="0"/>
              <a:t>Vous devez disposer du même environnement que votre</a:t>
            </a:r>
            <a:r>
              <a:rPr lang="fr-FR" baseline="0" dirty="0" smtClean="0"/>
              <a:t> </a:t>
            </a:r>
            <a:r>
              <a:rPr lang="fr-FR" dirty="0" smtClean="0"/>
              <a:t>comptable à savoir : un dossier étalon. Il ‘agit d’un plan comptable commun comprenant les mêmes comptes,</a:t>
            </a:r>
            <a:r>
              <a:rPr lang="fr-FR" baseline="0" dirty="0" smtClean="0"/>
              <a:t> journaux et codes TVA,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858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est possible de travailler en même temps que le comptable</a:t>
            </a:r>
          </a:p>
          <a:p>
            <a:r>
              <a:rPr lang="fr-FR" dirty="0" smtClean="0"/>
              <a:t>L’envoi des écritures en cours d’exercice est possible à tout moment sans avoir terminé les</a:t>
            </a:r>
            <a:r>
              <a:rPr lang="fr-FR" baseline="0" dirty="0" smtClean="0"/>
              <a:t> saisie ou sans avoir reçu le retour comptable</a:t>
            </a:r>
          </a:p>
          <a:p>
            <a:endParaRPr lang="fr-FR" baseline="0" dirty="0" smtClean="0"/>
          </a:p>
          <a:p>
            <a:r>
              <a:rPr lang="fr-FR" baseline="0" dirty="0" smtClean="0"/>
              <a:t>J’attire votre attention sur les exercices comptables. Notez que vous ne pouvez avoir que 2 exercices actifs</a:t>
            </a:r>
          </a:p>
          <a:p>
            <a:r>
              <a:rPr lang="fr-FR" baseline="0" dirty="0" smtClean="0"/>
              <a:t>Il est indispensable d’avoir les mêmes périodes de travail que votre comptable,</a:t>
            </a:r>
          </a:p>
          <a:p>
            <a:r>
              <a:rPr lang="fr-FR" baseline="0" dirty="0" smtClean="0"/>
              <a:t>La </a:t>
            </a:r>
            <a:r>
              <a:rPr lang="fr-FR" baseline="0" dirty="0" err="1" smtClean="0"/>
              <a:t>cloture</a:t>
            </a:r>
            <a:r>
              <a:rPr lang="fr-FR" baseline="0" dirty="0" smtClean="0"/>
              <a:t> est déclenchée par le comptable. Elle s’effectue par la réception d’un échange prestataire en provenance du comptable.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4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synchronisation</a:t>
            </a:r>
            <a:r>
              <a:rPr lang="fr-FR" baseline="0" dirty="0" smtClean="0"/>
              <a:t> c’est comme un tuyau raccordé entre votre ordinateur et celui du comptable, dans lequel sont échangées les écritures.</a:t>
            </a:r>
          </a:p>
          <a:p>
            <a:r>
              <a:rPr lang="fr-FR" baseline="0" dirty="0" smtClean="0"/>
              <a:t>Pour que cette synchronisation fonctionne, il faut la paramétrer avec un identifiant, un mot de passe et une adresse internet. Ces informations vous sont données par mail. </a:t>
            </a:r>
          </a:p>
          <a:p>
            <a:r>
              <a:rPr lang="fr-FR" baseline="0" dirty="0" smtClean="0"/>
              <a:t>Si la synchronisation ne fonctionne pas pour votre dossier, nous vous invitons à vous rapprocher de votre comptable</a:t>
            </a:r>
          </a:p>
          <a:p>
            <a:endParaRPr lang="fr-FR" baseline="0" dirty="0" smtClean="0"/>
          </a:p>
          <a:p>
            <a:r>
              <a:rPr lang="fr-FR" baseline="0" dirty="0" smtClean="0"/>
              <a:t>En présence de plusieurs dossiers comptables, vous avez un identifiant et mot de passe unique</a:t>
            </a:r>
            <a:r>
              <a:rPr lang="fr-FR" baseline="0" dirty="0" smtClean="0"/>
              <a:t>,</a:t>
            </a:r>
          </a:p>
          <a:p>
            <a:endParaRPr lang="fr-FR" baseline="0" dirty="0" smtClean="0"/>
          </a:p>
          <a:p>
            <a:r>
              <a:rPr lang="fr-FR" baseline="0" dirty="0" smtClean="0"/>
              <a:t>Pour la paramétrer; aller dans OPTIOSN puis assistance et administration.</a:t>
            </a:r>
          </a:p>
          <a:p>
            <a:r>
              <a:rPr lang="fr-FR" baseline="0" dirty="0" smtClean="0"/>
              <a:t>Un onglet administration vient de s »ouvrir ici. Cliquez dessus et aller sur APPLICATION et ISANET SYNCHRO.</a:t>
            </a:r>
          </a:p>
          <a:p>
            <a:r>
              <a:rPr lang="fr-FR" baseline="0" dirty="0" smtClean="0"/>
              <a:t>Reportez d’abord l’adresse de connexion : copier coller cette </a:t>
            </a:r>
            <a:r>
              <a:rPr lang="fr-FR" baseline="0" dirty="0" err="1" smtClean="0"/>
              <a:t>inforamtion</a:t>
            </a:r>
            <a:r>
              <a:rPr lang="fr-FR" baseline="0" dirty="0" smtClean="0"/>
              <a:t> depuis l’email reçu. Faites attention aux espaces</a:t>
            </a:r>
          </a:p>
          <a:p>
            <a:r>
              <a:rPr lang="fr-FR" baseline="0" dirty="0" smtClean="0"/>
              <a:t>Puis l’identifiant</a:t>
            </a:r>
          </a:p>
          <a:p>
            <a:endParaRPr lang="fr-FR" baseline="0" dirty="0" smtClean="0"/>
          </a:p>
          <a:p>
            <a:r>
              <a:rPr lang="fr-FR" baseline="0" dirty="0" smtClean="0"/>
              <a:t>Et enfin le mot de passe</a:t>
            </a:r>
          </a:p>
          <a:p>
            <a:endParaRPr lang="fr-FR" baseline="0" dirty="0" smtClean="0"/>
          </a:p>
          <a:p>
            <a:r>
              <a:rPr lang="fr-FR" baseline="0" smtClean="0"/>
              <a:t>Terminer par OK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790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Une fois la synchronisation activée, vous allez pouvoir envoyer les écritures au comptable,</a:t>
            </a:r>
          </a:p>
          <a:p>
            <a:r>
              <a:rPr lang="fr-FR" dirty="0" smtClean="0"/>
              <a:t>ANIMATION</a:t>
            </a:r>
          </a:p>
          <a:p>
            <a:r>
              <a:rPr lang="fr-FR" dirty="0" smtClean="0"/>
              <a:t>Pour commencer, vérifiez que vous êtes positionnés dans le bon exercice en vérifiant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ICi</a:t>
            </a:r>
            <a:endParaRPr lang="fr-FR" dirty="0" smtClean="0"/>
          </a:p>
          <a:p>
            <a:r>
              <a:rPr lang="fr-FR" dirty="0" smtClean="0"/>
              <a:t>Puis allez dans ENVOYER,</a:t>
            </a:r>
          </a:p>
          <a:p>
            <a:r>
              <a:rPr lang="fr-FR" dirty="0" smtClean="0"/>
              <a:t>Choisissez</a:t>
            </a:r>
            <a:r>
              <a:rPr lang="fr-FR" baseline="0" dirty="0" smtClean="0"/>
              <a:t> ENVOYER</a:t>
            </a:r>
          </a:p>
          <a:p>
            <a:r>
              <a:rPr lang="fr-FR" baseline="0" dirty="0" smtClean="0"/>
              <a:t>Gardez « </a:t>
            </a:r>
            <a:r>
              <a:rPr lang="fr-FR" baseline="0" dirty="0" err="1" smtClean="0"/>
              <a:t>isacompta</a:t>
            </a:r>
            <a:r>
              <a:rPr lang="fr-FR" baseline="0" dirty="0" smtClean="0"/>
              <a:t> » </a:t>
            </a:r>
          </a:p>
          <a:p>
            <a:r>
              <a:rPr lang="fr-FR" baseline="0" dirty="0" smtClean="0"/>
              <a:t>Sélectionnez « SYNCHRONISATION WEB AVEC LE COMPTABLE »</a:t>
            </a:r>
          </a:p>
          <a:p>
            <a:r>
              <a:rPr lang="fr-FR" baseline="0" dirty="0" smtClean="0"/>
              <a:t>Faire SUIVANT</a:t>
            </a:r>
          </a:p>
          <a:p>
            <a:r>
              <a:rPr lang="fr-FR" baseline="0" dirty="0" smtClean="0"/>
              <a:t>Ici, vous pouvez intégrer un commentaire à votre destinataire</a:t>
            </a:r>
          </a:p>
          <a:p>
            <a:r>
              <a:rPr lang="fr-FR" baseline="0" dirty="0" smtClean="0"/>
              <a:t>Faites TERMINER</a:t>
            </a:r>
          </a:p>
          <a:p>
            <a:endParaRPr lang="fr-FR" baseline="0" dirty="0" smtClean="0"/>
          </a:p>
          <a:p>
            <a:r>
              <a:rPr lang="fr-FR" baseline="0" dirty="0" smtClean="0"/>
              <a:t>L’envoi se prépare, A l’affichage du rapport, assurez-vous du statut TERMINE en vert avant de cliquer sur OK. L’envoi est terminé.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4043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</a:t>
            </a:r>
            <a:r>
              <a:rPr lang="fr-FR" baseline="0" dirty="0" smtClean="0"/>
              <a:t> vous ne disposez pas de connexion internet ou si la synchronisation n’est pas encore activée, voici comment procéder : </a:t>
            </a:r>
          </a:p>
          <a:p>
            <a:r>
              <a:rPr lang="fr-FR" dirty="0" smtClean="0"/>
              <a:t>ANIMATION</a:t>
            </a:r>
          </a:p>
          <a:p>
            <a:r>
              <a:rPr lang="fr-FR" dirty="0" smtClean="0"/>
              <a:t>Pour commencer, vérifiez que vous êtes positionnés dans le bon exercice en vérifiant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ICi</a:t>
            </a:r>
            <a:endParaRPr lang="fr-FR" dirty="0" smtClean="0"/>
          </a:p>
          <a:p>
            <a:r>
              <a:rPr lang="fr-FR" dirty="0" smtClean="0"/>
              <a:t>Puis allez dans ENVOYER,</a:t>
            </a:r>
          </a:p>
          <a:p>
            <a:r>
              <a:rPr lang="fr-FR" dirty="0" smtClean="0"/>
              <a:t>Choisissez</a:t>
            </a:r>
            <a:r>
              <a:rPr lang="fr-FR" baseline="0" dirty="0" smtClean="0"/>
              <a:t> ENVOYER</a:t>
            </a:r>
          </a:p>
          <a:p>
            <a:r>
              <a:rPr lang="fr-FR" baseline="0" dirty="0" smtClean="0"/>
              <a:t>Gardez « </a:t>
            </a:r>
            <a:r>
              <a:rPr lang="fr-FR" baseline="0" dirty="0" err="1" smtClean="0"/>
              <a:t>isacompta</a:t>
            </a:r>
            <a:r>
              <a:rPr lang="fr-FR" baseline="0" dirty="0" smtClean="0"/>
              <a:t> » </a:t>
            </a:r>
          </a:p>
          <a:p>
            <a:r>
              <a:rPr lang="fr-FR" baseline="0" dirty="0" smtClean="0"/>
              <a:t>Sélectionnez « REPERTOIRE », choisissez un emplacement sur votre ordinateur</a:t>
            </a:r>
          </a:p>
          <a:p>
            <a:r>
              <a:rPr lang="fr-FR" baseline="0" dirty="0" smtClean="0"/>
              <a:t>Faire SUIVANT</a:t>
            </a:r>
          </a:p>
          <a:p>
            <a:r>
              <a:rPr lang="fr-FR" baseline="0" dirty="0" smtClean="0"/>
              <a:t>Ici, vous pouvez intégrer un commentaire à votre destinataire</a:t>
            </a:r>
          </a:p>
          <a:p>
            <a:r>
              <a:rPr lang="fr-FR" baseline="0" dirty="0" smtClean="0"/>
              <a:t>Faites TERMINER</a:t>
            </a:r>
          </a:p>
          <a:p>
            <a:endParaRPr lang="fr-FR" baseline="0" dirty="0" smtClean="0"/>
          </a:p>
          <a:p>
            <a:r>
              <a:rPr lang="fr-FR" baseline="0" dirty="0" smtClean="0"/>
              <a:t>La génération du fichier se prépare, A l’affichage du rapport, assurez-vous du statut TERMINE en vert avant de cliquer sur OK. </a:t>
            </a:r>
          </a:p>
          <a:p>
            <a:r>
              <a:rPr lang="fr-FR" baseline="0" dirty="0" smtClean="0"/>
              <a:t>Vous pouvez mettre à disposition le fichier généré à votre comptable. Soit par mail en pièce jointe, soit pas clé USB.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8003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Voyons maintenant les</a:t>
            </a:r>
            <a:r>
              <a:rPr lang="fr-FR" baseline="0" dirty="0" smtClean="0"/>
              <a:t> différents cas de réception.</a:t>
            </a:r>
          </a:p>
          <a:p>
            <a:r>
              <a:rPr lang="fr-FR" baseline="0" dirty="0" smtClean="0"/>
              <a:t>1</a:t>
            </a:r>
            <a:r>
              <a:rPr lang="fr-FR" baseline="30000" dirty="0" smtClean="0"/>
              <a:t>e</a:t>
            </a:r>
            <a:r>
              <a:rPr lang="fr-FR" baseline="0" dirty="0" smtClean="0"/>
              <a:t> cas : le comptable vous envoie </a:t>
            </a:r>
            <a:r>
              <a:rPr lang="fr-FR" dirty="0" smtClean="0"/>
              <a:t>des écritures ou une clôture</a:t>
            </a:r>
            <a:r>
              <a:rPr lang="fr-FR" baseline="0" dirty="0" smtClean="0"/>
              <a:t> : vous recevez un fichier se terminant par « </a:t>
            </a:r>
            <a:r>
              <a:rPr lang="fr-FR" baseline="0" dirty="0" err="1" smtClean="0"/>
              <a:t>wwz</a:t>
            </a:r>
            <a:r>
              <a:rPr lang="fr-FR" baseline="0" dirty="0" smtClean="0"/>
              <a:t> »</a:t>
            </a:r>
          </a:p>
          <a:p>
            <a:endParaRPr lang="fr-FR" baseline="0" dirty="0" smtClean="0"/>
          </a:p>
          <a:p>
            <a:r>
              <a:rPr lang="fr-FR" baseline="0" dirty="0" smtClean="0"/>
              <a:t>2</a:t>
            </a:r>
            <a:r>
              <a:rPr lang="fr-FR" baseline="30000" dirty="0" smtClean="0"/>
              <a:t>e</a:t>
            </a:r>
            <a:r>
              <a:rPr lang="fr-FR" baseline="0" dirty="0" smtClean="0"/>
              <a:t> cas : si vous avez autorisé CERFRANCE à être destinataire des flux  de relevé bancaire,  alors vous pouvez avoir en attente des fichiers se terminant par RIB contenant les écritures de banque. Celles-ci vont se mettre en attente de qualification dans le relevé bancaire.</a:t>
            </a:r>
          </a:p>
          <a:p>
            <a:r>
              <a:rPr lang="fr-FR" baseline="0" dirty="0" smtClean="0"/>
              <a:t>De même pour les écritures en provenance des coopératives agricoles.</a:t>
            </a:r>
          </a:p>
          <a:p>
            <a:endParaRPr lang="fr-FR" dirty="0" smtClean="0"/>
          </a:p>
          <a:p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cas : des écritures de paie dans un fichier se terminant par ECR,</a:t>
            </a:r>
          </a:p>
          <a:p>
            <a:endParaRPr lang="fr-FR" dirty="0" smtClean="0"/>
          </a:p>
          <a:p>
            <a:r>
              <a:rPr lang="fr-FR" dirty="0" smtClean="0"/>
              <a:t>Si vous n’avez pas la synchronisation activée, vous devez réceptionner</a:t>
            </a:r>
            <a:r>
              <a:rPr lang="fr-FR" baseline="0" dirty="0" smtClean="0"/>
              <a:t> manuellement le fichier en allant sur ENVOYER puis RECEVOIR et sélectionner le fichier d’échange reçu.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168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ve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0" y="4245825"/>
            <a:ext cx="9144000" cy="900000"/>
          </a:xfrm>
          <a:solidFill>
            <a:schemeClr val="accent3"/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fr-FR" dirty="0" smtClean="0"/>
              <a:t> 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5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 bwMode="gray">
          <a:xfrm>
            <a:off x="-1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7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 bwMode="gray">
          <a:xfrm>
            <a:off x="215900" y="4248151"/>
            <a:ext cx="8682038" cy="895350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20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br>
              <a:rPr lang="fr-FR" dirty="0" smtClean="0"/>
            </a:br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1872000" y="1044000"/>
            <a:ext cx="5400000" cy="2160000"/>
          </a:xfrm>
        </p:spPr>
        <p:txBody>
          <a:bodyPr bIns="720000" anchor="ctr" anchorCtr="0"/>
          <a:lstStyle>
            <a:lvl1pPr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LOGOTYPE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0" y="4245825"/>
            <a:ext cx="9144000" cy="900000"/>
          </a:xfrm>
          <a:solidFill>
            <a:schemeClr val="accent1"/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fr-FR" dirty="0" smtClean="0"/>
              <a:t> 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5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 bwMode="gray">
          <a:xfrm>
            <a:off x="-1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7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 bwMode="gray">
          <a:xfrm>
            <a:off x="215900" y="4248151"/>
            <a:ext cx="8682038" cy="895350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20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br>
              <a:rPr lang="fr-FR" dirty="0" smtClean="0"/>
            </a:br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1872000" y="1044000"/>
            <a:ext cx="5400000" cy="2160000"/>
          </a:xfrm>
        </p:spPr>
        <p:txBody>
          <a:bodyPr bIns="720000" anchor="ctr" anchorCtr="0"/>
          <a:lstStyle>
            <a:lvl1pPr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LOGOTYPE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0" y="4245825"/>
            <a:ext cx="9144000" cy="900000"/>
          </a:xfrm>
          <a:solidFill>
            <a:schemeClr val="accent5"/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fr-FR" dirty="0" smtClean="0"/>
              <a:t> 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5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 bwMode="gray">
          <a:xfrm>
            <a:off x="-1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7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 bwMode="gray">
          <a:xfrm>
            <a:off x="215900" y="4248151"/>
            <a:ext cx="8682038" cy="895350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20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br>
              <a:rPr lang="fr-FR" dirty="0" smtClean="0"/>
            </a:br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1872000" y="1044000"/>
            <a:ext cx="5400000" cy="2160000"/>
          </a:xfrm>
        </p:spPr>
        <p:txBody>
          <a:bodyPr bIns="720000" anchor="ctr" anchorCtr="0"/>
          <a:lstStyle>
            <a:lvl1pPr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LOGOTYPE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2612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 v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4248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 userDrawn="1"/>
        </p:nvGrpSpPr>
        <p:grpSpPr bwMode="gray">
          <a:xfrm>
            <a:off x="0" y="1"/>
            <a:ext cx="9153527" cy="4248150"/>
            <a:chOff x="0" y="1"/>
            <a:chExt cx="9153527" cy="4248150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gray">
            <a:xfrm>
              <a:off x="0" y="1"/>
              <a:ext cx="2085975" cy="3557589"/>
            </a:xfrm>
            <a:custGeom>
              <a:avLst/>
              <a:gdLst>
                <a:gd name="T0" fmla="*/ 0 w 2187"/>
                <a:gd name="T1" fmla="*/ 0 h 3723"/>
                <a:gd name="T2" fmla="*/ 0 w 2187"/>
                <a:gd name="T3" fmla="*/ 0 h 3723"/>
                <a:gd name="T4" fmla="*/ 0 w 2187"/>
                <a:gd name="T5" fmla="*/ 3723 h 3723"/>
                <a:gd name="T6" fmla="*/ 1572 w 2187"/>
                <a:gd name="T7" fmla="*/ 3723 h 3723"/>
                <a:gd name="T8" fmla="*/ 1704 w 2187"/>
                <a:gd name="T9" fmla="*/ 2514 h 3723"/>
                <a:gd name="T10" fmla="*/ 2187 w 2187"/>
                <a:gd name="T11" fmla="*/ 2404 h 3723"/>
                <a:gd name="T12" fmla="*/ 1594 w 2187"/>
                <a:gd name="T13" fmla="*/ 1217 h 3723"/>
                <a:gd name="T14" fmla="*/ 1455 w 2187"/>
                <a:gd name="T15" fmla="*/ 0 h 3723"/>
                <a:gd name="T16" fmla="*/ 0 w 2187"/>
                <a:gd name="T17" fmla="*/ 0 h 3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7" h="3723">
                  <a:moveTo>
                    <a:pt x="0" y="0"/>
                  </a:moveTo>
                  <a:lnTo>
                    <a:pt x="0" y="0"/>
                  </a:lnTo>
                  <a:lnTo>
                    <a:pt x="0" y="3723"/>
                  </a:lnTo>
                  <a:lnTo>
                    <a:pt x="1572" y="3723"/>
                  </a:lnTo>
                  <a:lnTo>
                    <a:pt x="1704" y="2514"/>
                  </a:lnTo>
                  <a:lnTo>
                    <a:pt x="2187" y="2404"/>
                  </a:lnTo>
                  <a:lnTo>
                    <a:pt x="1594" y="1217"/>
                  </a:lnTo>
                  <a:lnTo>
                    <a:pt x="14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gray">
            <a:xfrm>
              <a:off x="1947863" y="1"/>
              <a:ext cx="2432051" cy="2801938"/>
            </a:xfrm>
            <a:custGeom>
              <a:avLst/>
              <a:gdLst>
                <a:gd name="T0" fmla="*/ 642 w 2549"/>
                <a:gd name="T1" fmla="*/ 0 h 2932"/>
                <a:gd name="T2" fmla="*/ 642 w 2549"/>
                <a:gd name="T3" fmla="*/ 0 h 2932"/>
                <a:gd name="T4" fmla="*/ 593 w 2549"/>
                <a:gd name="T5" fmla="*/ 425 h 2932"/>
                <a:gd name="T6" fmla="*/ 0 w 2549"/>
                <a:gd name="T7" fmla="*/ 1613 h 2932"/>
                <a:gd name="T8" fmla="*/ 483 w 2549"/>
                <a:gd name="T9" fmla="*/ 1722 h 2932"/>
                <a:gd name="T10" fmla="*/ 615 w 2549"/>
                <a:gd name="T11" fmla="*/ 2932 h 2932"/>
                <a:gd name="T12" fmla="*/ 2549 w 2549"/>
                <a:gd name="T13" fmla="*/ 2932 h 2932"/>
                <a:gd name="T14" fmla="*/ 2549 w 2549"/>
                <a:gd name="T15" fmla="*/ 0 h 2932"/>
                <a:gd name="T16" fmla="*/ 642 w 2549"/>
                <a:gd name="T17" fmla="*/ 0 h 2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2932">
                  <a:moveTo>
                    <a:pt x="642" y="0"/>
                  </a:moveTo>
                  <a:lnTo>
                    <a:pt x="642" y="0"/>
                  </a:lnTo>
                  <a:lnTo>
                    <a:pt x="593" y="425"/>
                  </a:lnTo>
                  <a:lnTo>
                    <a:pt x="0" y="1613"/>
                  </a:lnTo>
                  <a:lnTo>
                    <a:pt x="483" y="1722"/>
                  </a:lnTo>
                  <a:lnTo>
                    <a:pt x="615" y="2932"/>
                  </a:lnTo>
                  <a:lnTo>
                    <a:pt x="2549" y="2932"/>
                  </a:lnTo>
                  <a:lnTo>
                    <a:pt x="2549" y="0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gray">
            <a:xfrm>
              <a:off x="4706939" y="1"/>
              <a:ext cx="2432051" cy="3490914"/>
            </a:xfrm>
            <a:custGeom>
              <a:avLst/>
              <a:gdLst>
                <a:gd name="T0" fmla="*/ 0 w 2549"/>
                <a:gd name="T1" fmla="*/ 0 h 3654"/>
                <a:gd name="T2" fmla="*/ 0 w 2549"/>
                <a:gd name="T3" fmla="*/ 0 h 3654"/>
                <a:gd name="T4" fmla="*/ 0 w 2549"/>
                <a:gd name="T5" fmla="*/ 3654 h 3654"/>
                <a:gd name="T6" fmla="*/ 1934 w 2549"/>
                <a:gd name="T7" fmla="*/ 3654 h 3654"/>
                <a:gd name="T8" fmla="*/ 2066 w 2549"/>
                <a:gd name="T9" fmla="*/ 2444 h 3654"/>
                <a:gd name="T10" fmla="*/ 2549 w 2549"/>
                <a:gd name="T11" fmla="*/ 2334 h 3654"/>
                <a:gd name="T12" fmla="*/ 1956 w 2549"/>
                <a:gd name="T13" fmla="*/ 1147 h 3654"/>
                <a:gd name="T14" fmla="*/ 1825 w 2549"/>
                <a:gd name="T15" fmla="*/ 0 h 3654"/>
                <a:gd name="T16" fmla="*/ 0 w 2549"/>
                <a:gd name="T17" fmla="*/ 0 h 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3654">
                  <a:moveTo>
                    <a:pt x="0" y="0"/>
                  </a:moveTo>
                  <a:lnTo>
                    <a:pt x="0" y="0"/>
                  </a:lnTo>
                  <a:lnTo>
                    <a:pt x="0" y="3654"/>
                  </a:lnTo>
                  <a:lnTo>
                    <a:pt x="1934" y="3654"/>
                  </a:lnTo>
                  <a:lnTo>
                    <a:pt x="2066" y="2444"/>
                  </a:lnTo>
                  <a:lnTo>
                    <a:pt x="2549" y="2334"/>
                  </a:lnTo>
                  <a:lnTo>
                    <a:pt x="1956" y="1147"/>
                  </a:lnTo>
                  <a:lnTo>
                    <a:pt x="18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gray">
            <a:xfrm>
              <a:off x="7073902" y="1"/>
              <a:ext cx="2079625" cy="2792413"/>
            </a:xfrm>
            <a:custGeom>
              <a:avLst/>
              <a:gdLst>
                <a:gd name="T0" fmla="*/ 641 w 2182"/>
                <a:gd name="T1" fmla="*/ 0 h 2923"/>
                <a:gd name="T2" fmla="*/ 641 w 2182"/>
                <a:gd name="T3" fmla="*/ 0 h 2923"/>
                <a:gd name="T4" fmla="*/ 593 w 2182"/>
                <a:gd name="T5" fmla="*/ 416 h 2923"/>
                <a:gd name="T6" fmla="*/ 0 w 2182"/>
                <a:gd name="T7" fmla="*/ 1603 h 2923"/>
                <a:gd name="T8" fmla="*/ 483 w 2182"/>
                <a:gd name="T9" fmla="*/ 1713 h 2923"/>
                <a:gd name="T10" fmla="*/ 615 w 2182"/>
                <a:gd name="T11" fmla="*/ 2923 h 2923"/>
                <a:gd name="T12" fmla="*/ 2182 w 2182"/>
                <a:gd name="T13" fmla="*/ 2923 h 2923"/>
                <a:gd name="T14" fmla="*/ 2182 w 2182"/>
                <a:gd name="T15" fmla="*/ 0 h 2923"/>
                <a:gd name="T16" fmla="*/ 641 w 2182"/>
                <a:gd name="T17" fmla="*/ 0 h 2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2" h="2923">
                  <a:moveTo>
                    <a:pt x="641" y="0"/>
                  </a:moveTo>
                  <a:lnTo>
                    <a:pt x="641" y="0"/>
                  </a:lnTo>
                  <a:lnTo>
                    <a:pt x="593" y="416"/>
                  </a:lnTo>
                  <a:lnTo>
                    <a:pt x="0" y="1603"/>
                  </a:lnTo>
                  <a:lnTo>
                    <a:pt x="483" y="1713"/>
                  </a:lnTo>
                  <a:lnTo>
                    <a:pt x="615" y="2923"/>
                  </a:lnTo>
                  <a:lnTo>
                    <a:pt x="2182" y="2923"/>
                  </a:lnTo>
                  <a:lnTo>
                    <a:pt x="2182" y="0"/>
                  </a:lnTo>
                  <a:lnTo>
                    <a:pt x="641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gray">
            <a:xfrm>
              <a:off x="1646238" y="3000377"/>
              <a:ext cx="3670301" cy="1247773"/>
            </a:xfrm>
            <a:custGeom>
              <a:avLst/>
              <a:gdLst>
                <a:gd name="T0" fmla="*/ 3848 w 3848"/>
                <a:gd name="T1" fmla="*/ 1318 h 1318"/>
                <a:gd name="T2" fmla="*/ 3848 w 3848"/>
                <a:gd name="T3" fmla="*/ 1318 h 1318"/>
                <a:gd name="T4" fmla="*/ 3848 w 3848"/>
                <a:gd name="T5" fmla="*/ 747 h 1318"/>
                <a:gd name="T6" fmla="*/ 2505 w 3848"/>
                <a:gd name="T7" fmla="*/ 593 h 1318"/>
                <a:gd name="T8" fmla="*/ 1318 w 3848"/>
                <a:gd name="T9" fmla="*/ 0 h 1318"/>
                <a:gd name="T10" fmla="*/ 1209 w 3848"/>
                <a:gd name="T11" fmla="*/ 483 h 1318"/>
                <a:gd name="T12" fmla="*/ 0 w 3848"/>
                <a:gd name="T13" fmla="*/ 616 h 1318"/>
                <a:gd name="T14" fmla="*/ 0 w 3848"/>
                <a:gd name="T15" fmla="*/ 1318 h 1318"/>
                <a:gd name="T16" fmla="*/ 3848 w 3848"/>
                <a:gd name="T17" fmla="*/ 1318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48" h="1318">
                  <a:moveTo>
                    <a:pt x="3848" y="1318"/>
                  </a:moveTo>
                  <a:lnTo>
                    <a:pt x="3848" y="1318"/>
                  </a:lnTo>
                  <a:lnTo>
                    <a:pt x="3848" y="747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9" y="483"/>
                  </a:lnTo>
                  <a:lnTo>
                    <a:pt x="0" y="616"/>
                  </a:lnTo>
                  <a:lnTo>
                    <a:pt x="0" y="1318"/>
                  </a:lnTo>
                  <a:lnTo>
                    <a:pt x="3848" y="1318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gray">
            <a:xfrm>
              <a:off x="6510339" y="3170241"/>
              <a:ext cx="2643188" cy="1077910"/>
            </a:xfrm>
            <a:custGeom>
              <a:avLst/>
              <a:gdLst>
                <a:gd name="T0" fmla="*/ 1208 w 2772"/>
                <a:gd name="T1" fmla="*/ 484 h 1140"/>
                <a:gd name="T2" fmla="*/ 1208 w 2772"/>
                <a:gd name="T3" fmla="*/ 484 h 1140"/>
                <a:gd name="T4" fmla="*/ 0 w 2772"/>
                <a:gd name="T5" fmla="*/ 616 h 1140"/>
                <a:gd name="T6" fmla="*/ 0 w 2772"/>
                <a:gd name="T7" fmla="*/ 1140 h 1140"/>
                <a:gd name="T8" fmla="*/ 2772 w 2772"/>
                <a:gd name="T9" fmla="*/ 1140 h 1140"/>
                <a:gd name="T10" fmla="*/ 2772 w 2772"/>
                <a:gd name="T11" fmla="*/ 624 h 1140"/>
                <a:gd name="T12" fmla="*/ 2505 w 2772"/>
                <a:gd name="T13" fmla="*/ 593 h 1140"/>
                <a:gd name="T14" fmla="*/ 1318 w 2772"/>
                <a:gd name="T15" fmla="*/ 0 h 1140"/>
                <a:gd name="T16" fmla="*/ 1208 w 2772"/>
                <a:gd name="T17" fmla="*/ 484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72" h="1140">
                  <a:moveTo>
                    <a:pt x="1208" y="484"/>
                  </a:moveTo>
                  <a:lnTo>
                    <a:pt x="1208" y="484"/>
                  </a:lnTo>
                  <a:lnTo>
                    <a:pt x="0" y="616"/>
                  </a:lnTo>
                  <a:lnTo>
                    <a:pt x="0" y="1140"/>
                  </a:lnTo>
                  <a:lnTo>
                    <a:pt x="2772" y="1140"/>
                  </a:lnTo>
                  <a:lnTo>
                    <a:pt x="2772" y="624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8" y="484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3599892" y="808038"/>
            <a:ext cx="5004358" cy="1845147"/>
          </a:xfrm>
        </p:spPr>
        <p:txBody>
          <a:bodyPr anchor="b" anchorCtr="0"/>
          <a:lstStyle>
            <a:lvl1pPr algn="l">
              <a:lnSpc>
                <a:spcPct val="105000"/>
              </a:lnSpc>
              <a:defRPr sz="25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chapitre</a:t>
            </a:r>
            <a:endParaRPr lang="fr-FR" noProof="0" dirty="0"/>
          </a:p>
        </p:txBody>
      </p:sp>
      <p:sp>
        <p:nvSpPr>
          <p:cNvPr id="7" name="Espace réservé du texte 6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1180800" y="808038"/>
            <a:ext cx="2411685" cy="2159756"/>
          </a:xfrm>
        </p:spPr>
        <p:txBody>
          <a:bodyPr anchor="b" anchorCtr="0"/>
          <a:lstStyle>
            <a:lvl1pPr marL="0" indent="0" algn="r">
              <a:spcAft>
                <a:spcPts val="0"/>
              </a:spcAft>
              <a:buFontTx/>
              <a:buNone/>
              <a:defRPr sz="1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4248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7"/>
          <p:cNvGrpSpPr/>
          <p:nvPr userDrawn="1"/>
        </p:nvGrpSpPr>
        <p:grpSpPr bwMode="gray">
          <a:xfrm>
            <a:off x="0" y="1"/>
            <a:ext cx="9153527" cy="4248150"/>
            <a:chOff x="0" y="1"/>
            <a:chExt cx="9153527" cy="4248150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gray">
            <a:xfrm>
              <a:off x="0" y="1"/>
              <a:ext cx="2085975" cy="3557589"/>
            </a:xfrm>
            <a:custGeom>
              <a:avLst/>
              <a:gdLst>
                <a:gd name="T0" fmla="*/ 0 w 2187"/>
                <a:gd name="T1" fmla="*/ 0 h 3723"/>
                <a:gd name="T2" fmla="*/ 0 w 2187"/>
                <a:gd name="T3" fmla="*/ 0 h 3723"/>
                <a:gd name="T4" fmla="*/ 0 w 2187"/>
                <a:gd name="T5" fmla="*/ 3723 h 3723"/>
                <a:gd name="T6" fmla="*/ 1572 w 2187"/>
                <a:gd name="T7" fmla="*/ 3723 h 3723"/>
                <a:gd name="T8" fmla="*/ 1704 w 2187"/>
                <a:gd name="T9" fmla="*/ 2514 h 3723"/>
                <a:gd name="T10" fmla="*/ 2187 w 2187"/>
                <a:gd name="T11" fmla="*/ 2404 h 3723"/>
                <a:gd name="T12" fmla="*/ 1594 w 2187"/>
                <a:gd name="T13" fmla="*/ 1217 h 3723"/>
                <a:gd name="T14" fmla="*/ 1455 w 2187"/>
                <a:gd name="T15" fmla="*/ 0 h 3723"/>
                <a:gd name="T16" fmla="*/ 0 w 2187"/>
                <a:gd name="T17" fmla="*/ 0 h 3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7" h="3723">
                  <a:moveTo>
                    <a:pt x="0" y="0"/>
                  </a:moveTo>
                  <a:lnTo>
                    <a:pt x="0" y="0"/>
                  </a:lnTo>
                  <a:lnTo>
                    <a:pt x="0" y="3723"/>
                  </a:lnTo>
                  <a:lnTo>
                    <a:pt x="1572" y="3723"/>
                  </a:lnTo>
                  <a:lnTo>
                    <a:pt x="1704" y="2514"/>
                  </a:lnTo>
                  <a:lnTo>
                    <a:pt x="2187" y="2404"/>
                  </a:lnTo>
                  <a:lnTo>
                    <a:pt x="1594" y="1217"/>
                  </a:lnTo>
                  <a:lnTo>
                    <a:pt x="14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gray">
            <a:xfrm>
              <a:off x="1947863" y="1"/>
              <a:ext cx="2432051" cy="2801938"/>
            </a:xfrm>
            <a:custGeom>
              <a:avLst/>
              <a:gdLst>
                <a:gd name="T0" fmla="*/ 642 w 2549"/>
                <a:gd name="T1" fmla="*/ 0 h 2932"/>
                <a:gd name="T2" fmla="*/ 642 w 2549"/>
                <a:gd name="T3" fmla="*/ 0 h 2932"/>
                <a:gd name="T4" fmla="*/ 593 w 2549"/>
                <a:gd name="T5" fmla="*/ 425 h 2932"/>
                <a:gd name="T6" fmla="*/ 0 w 2549"/>
                <a:gd name="T7" fmla="*/ 1613 h 2932"/>
                <a:gd name="T8" fmla="*/ 483 w 2549"/>
                <a:gd name="T9" fmla="*/ 1722 h 2932"/>
                <a:gd name="T10" fmla="*/ 615 w 2549"/>
                <a:gd name="T11" fmla="*/ 2932 h 2932"/>
                <a:gd name="T12" fmla="*/ 2549 w 2549"/>
                <a:gd name="T13" fmla="*/ 2932 h 2932"/>
                <a:gd name="T14" fmla="*/ 2549 w 2549"/>
                <a:gd name="T15" fmla="*/ 0 h 2932"/>
                <a:gd name="T16" fmla="*/ 642 w 2549"/>
                <a:gd name="T17" fmla="*/ 0 h 2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2932">
                  <a:moveTo>
                    <a:pt x="642" y="0"/>
                  </a:moveTo>
                  <a:lnTo>
                    <a:pt x="642" y="0"/>
                  </a:lnTo>
                  <a:lnTo>
                    <a:pt x="593" y="425"/>
                  </a:lnTo>
                  <a:lnTo>
                    <a:pt x="0" y="1613"/>
                  </a:lnTo>
                  <a:lnTo>
                    <a:pt x="483" y="1722"/>
                  </a:lnTo>
                  <a:lnTo>
                    <a:pt x="615" y="2932"/>
                  </a:lnTo>
                  <a:lnTo>
                    <a:pt x="2549" y="2932"/>
                  </a:lnTo>
                  <a:lnTo>
                    <a:pt x="2549" y="0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gray">
            <a:xfrm>
              <a:off x="4706939" y="1"/>
              <a:ext cx="2432051" cy="3490914"/>
            </a:xfrm>
            <a:custGeom>
              <a:avLst/>
              <a:gdLst>
                <a:gd name="T0" fmla="*/ 0 w 2549"/>
                <a:gd name="T1" fmla="*/ 0 h 3654"/>
                <a:gd name="T2" fmla="*/ 0 w 2549"/>
                <a:gd name="T3" fmla="*/ 0 h 3654"/>
                <a:gd name="T4" fmla="*/ 0 w 2549"/>
                <a:gd name="T5" fmla="*/ 3654 h 3654"/>
                <a:gd name="T6" fmla="*/ 1934 w 2549"/>
                <a:gd name="T7" fmla="*/ 3654 h 3654"/>
                <a:gd name="T8" fmla="*/ 2066 w 2549"/>
                <a:gd name="T9" fmla="*/ 2444 h 3654"/>
                <a:gd name="T10" fmla="*/ 2549 w 2549"/>
                <a:gd name="T11" fmla="*/ 2334 h 3654"/>
                <a:gd name="T12" fmla="*/ 1956 w 2549"/>
                <a:gd name="T13" fmla="*/ 1147 h 3654"/>
                <a:gd name="T14" fmla="*/ 1825 w 2549"/>
                <a:gd name="T15" fmla="*/ 0 h 3654"/>
                <a:gd name="T16" fmla="*/ 0 w 2549"/>
                <a:gd name="T17" fmla="*/ 0 h 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3654">
                  <a:moveTo>
                    <a:pt x="0" y="0"/>
                  </a:moveTo>
                  <a:lnTo>
                    <a:pt x="0" y="0"/>
                  </a:lnTo>
                  <a:lnTo>
                    <a:pt x="0" y="3654"/>
                  </a:lnTo>
                  <a:lnTo>
                    <a:pt x="1934" y="3654"/>
                  </a:lnTo>
                  <a:lnTo>
                    <a:pt x="2066" y="2444"/>
                  </a:lnTo>
                  <a:lnTo>
                    <a:pt x="2549" y="2334"/>
                  </a:lnTo>
                  <a:lnTo>
                    <a:pt x="1956" y="1147"/>
                  </a:lnTo>
                  <a:lnTo>
                    <a:pt x="18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gray">
            <a:xfrm>
              <a:off x="7073902" y="1"/>
              <a:ext cx="2079625" cy="2792413"/>
            </a:xfrm>
            <a:custGeom>
              <a:avLst/>
              <a:gdLst>
                <a:gd name="T0" fmla="*/ 641 w 2182"/>
                <a:gd name="T1" fmla="*/ 0 h 2923"/>
                <a:gd name="T2" fmla="*/ 641 w 2182"/>
                <a:gd name="T3" fmla="*/ 0 h 2923"/>
                <a:gd name="T4" fmla="*/ 593 w 2182"/>
                <a:gd name="T5" fmla="*/ 416 h 2923"/>
                <a:gd name="T6" fmla="*/ 0 w 2182"/>
                <a:gd name="T7" fmla="*/ 1603 h 2923"/>
                <a:gd name="T8" fmla="*/ 483 w 2182"/>
                <a:gd name="T9" fmla="*/ 1713 h 2923"/>
                <a:gd name="T10" fmla="*/ 615 w 2182"/>
                <a:gd name="T11" fmla="*/ 2923 h 2923"/>
                <a:gd name="T12" fmla="*/ 2182 w 2182"/>
                <a:gd name="T13" fmla="*/ 2923 h 2923"/>
                <a:gd name="T14" fmla="*/ 2182 w 2182"/>
                <a:gd name="T15" fmla="*/ 0 h 2923"/>
                <a:gd name="T16" fmla="*/ 641 w 2182"/>
                <a:gd name="T17" fmla="*/ 0 h 2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2" h="2923">
                  <a:moveTo>
                    <a:pt x="641" y="0"/>
                  </a:moveTo>
                  <a:lnTo>
                    <a:pt x="641" y="0"/>
                  </a:lnTo>
                  <a:lnTo>
                    <a:pt x="593" y="416"/>
                  </a:lnTo>
                  <a:lnTo>
                    <a:pt x="0" y="1603"/>
                  </a:lnTo>
                  <a:lnTo>
                    <a:pt x="483" y="1713"/>
                  </a:lnTo>
                  <a:lnTo>
                    <a:pt x="615" y="2923"/>
                  </a:lnTo>
                  <a:lnTo>
                    <a:pt x="2182" y="2923"/>
                  </a:lnTo>
                  <a:lnTo>
                    <a:pt x="2182" y="0"/>
                  </a:lnTo>
                  <a:lnTo>
                    <a:pt x="6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gray">
            <a:xfrm>
              <a:off x="1646238" y="3000377"/>
              <a:ext cx="3670301" cy="1247773"/>
            </a:xfrm>
            <a:custGeom>
              <a:avLst/>
              <a:gdLst>
                <a:gd name="T0" fmla="*/ 3848 w 3848"/>
                <a:gd name="T1" fmla="*/ 1318 h 1318"/>
                <a:gd name="T2" fmla="*/ 3848 w 3848"/>
                <a:gd name="T3" fmla="*/ 1318 h 1318"/>
                <a:gd name="T4" fmla="*/ 3848 w 3848"/>
                <a:gd name="T5" fmla="*/ 747 h 1318"/>
                <a:gd name="T6" fmla="*/ 2505 w 3848"/>
                <a:gd name="T7" fmla="*/ 593 h 1318"/>
                <a:gd name="T8" fmla="*/ 1318 w 3848"/>
                <a:gd name="T9" fmla="*/ 0 h 1318"/>
                <a:gd name="T10" fmla="*/ 1209 w 3848"/>
                <a:gd name="T11" fmla="*/ 483 h 1318"/>
                <a:gd name="T12" fmla="*/ 0 w 3848"/>
                <a:gd name="T13" fmla="*/ 616 h 1318"/>
                <a:gd name="T14" fmla="*/ 0 w 3848"/>
                <a:gd name="T15" fmla="*/ 1318 h 1318"/>
                <a:gd name="T16" fmla="*/ 3848 w 3848"/>
                <a:gd name="T17" fmla="*/ 1318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48" h="1318">
                  <a:moveTo>
                    <a:pt x="3848" y="1318"/>
                  </a:moveTo>
                  <a:lnTo>
                    <a:pt x="3848" y="1318"/>
                  </a:lnTo>
                  <a:lnTo>
                    <a:pt x="3848" y="747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9" y="483"/>
                  </a:lnTo>
                  <a:lnTo>
                    <a:pt x="0" y="616"/>
                  </a:lnTo>
                  <a:lnTo>
                    <a:pt x="0" y="1318"/>
                  </a:lnTo>
                  <a:lnTo>
                    <a:pt x="3848" y="1318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gray">
            <a:xfrm>
              <a:off x="6510339" y="3170241"/>
              <a:ext cx="2643188" cy="1077910"/>
            </a:xfrm>
            <a:custGeom>
              <a:avLst/>
              <a:gdLst>
                <a:gd name="T0" fmla="*/ 1208 w 2772"/>
                <a:gd name="T1" fmla="*/ 484 h 1140"/>
                <a:gd name="T2" fmla="*/ 1208 w 2772"/>
                <a:gd name="T3" fmla="*/ 484 h 1140"/>
                <a:gd name="T4" fmla="*/ 0 w 2772"/>
                <a:gd name="T5" fmla="*/ 616 h 1140"/>
                <a:gd name="T6" fmla="*/ 0 w 2772"/>
                <a:gd name="T7" fmla="*/ 1140 h 1140"/>
                <a:gd name="T8" fmla="*/ 2772 w 2772"/>
                <a:gd name="T9" fmla="*/ 1140 h 1140"/>
                <a:gd name="T10" fmla="*/ 2772 w 2772"/>
                <a:gd name="T11" fmla="*/ 624 h 1140"/>
                <a:gd name="T12" fmla="*/ 2505 w 2772"/>
                <a:gd name="T13" fmla="*/ 593 h 1140"/>
                <a:gd name="T14" fmla="*/ 1318 w 2772"/>
                <a:gd name="T15" fmla="*/ 0 h 1140"/>
                <a:gd name="T16" fmla="*/ 1208 w 2772"/>
                <a:gd name="T17" fmla="*/ 484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72" h="1140">
                  <a:moveTo>
                    <a:pt x="1208" y="484"/>
                  </a:moveTo>
                  <a:lnTo>
                    <a:pt x="1208" y="484"/>
                  </a:lnTo>
                  <a:lnTo>
                    <a:pt x="0" y="616"/>
                  </a:lnTo>
                  <a:lnTo>
                    <a:pt x="0" y="1140"/>
                  </a:lnTo>
                  <a:lnTo>
                    <a:pt x="2772" y="1140"/>
                  </a:lnTo>
                  <a:lnTo>
                    <a:pt x="2772" y="624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8" y="48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3599892" y="808038"/>
            <a:ext cx="5004358" cy="1845147"/>
          </a:xfrm>
        </p:spPr>
        <p:txBody>
          <a:bodyPr anchor="b" anchorCtr="0"/>
          <a:lstStyle>
            <a:lvl1pPr algn="l">
              <a:lnSpc>
                <a:spcPct val="105000"/>
              </a:lnSpc>
              <a:defRPr sz="25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chapitre</a:t>
            </a:r>
            <a:endParaRPr lang="fr-FR" noProof="0" dirty="0"/>
          </a:p>
        </p:txBody>
      </p:sp>
      <p:sp>
        <p:nvSpPr>
          <p:cNvPr id="7" name="Espace réservé du texte 6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1180800" y="808038"/>
            <a:ext cx="2411685" cy="2159756"/>
          </a:xfrm>
        </p:spPr>
        <p:txBody>
          <a:bodyPr anchor="b" anchorCtr="0"/>
          <a:lstStyle>
            <a:lvl1pPr marL="0" indent="0" algn="r">
              <a:spcAft>
                <a:spcPts val="0"/>
              </a:spcAft>
              <a:buFontTx/>
              <a:buNone/>
              <a:defRPr sz="1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26" name="Espace réservé du pied de page 2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5724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ltGray">
          <a:xfrm>
            <a:off x="0" y="0"/>
            <a:ext cx="9144000" cy="42481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 userDrawn="1"/>
        </p:nvGrpSpPr>
        <p:grpSpPr bwMode="ltGray">
          <a:xfrm>
            <a:off x="0" y="1"/>
            <a:ext cx="9153527" cy="4248150"/>
            <a:chOff x="0" y="1"/>
            <a:chExt cx="9153527" cy="4248150"/>
          </a:xfrm>
        </p:grpSpPr>
        <p:sp>
          <p:nvSpPr>
            <p:cNvPr id="10" name="Freeform 6"/>
            <p:cNvSpPr>
              <a:spLocks/>
            </p:cNvSpPr>
            <p:nvPr userDrawn="1"/>
          </p:nvSpPr>
          <p:spPr bwMode="ltGray">
            <a:xfrm>
              <a:off x="0" y="1"/>
              <a:ext cx="2085975" cy="3557589"/>
            </a:xfrm>
            <a:custGeom>
              <a:avLst/>
              <a:gdLst>
                <a:gd name="T0" fmla="*/ 0 w 2187"/>
                <a:gd name="T1" fmla="*/ 0 h 3723"/>
                <a:gd name="T2" fmla="*/ 0 w 2187"/>
                <a:gd name="T3" fmla="*/ 0 h 3723"/>
                <a:gd name="T4" fmla="*/ 0 w 2187"/>
                <a:gd name="T5" fmla="*/ 3723 h 3723"/>
                <a:gd name="T6" fmla="*/ 1572 w 2187"/>
                <a:gd name="T7" fmla="*/ 3723 h 3723"/>
                <a:gd name="T8" fmla="*/ 1704 w 2187"/>
                <a:gd name="T9" fmla="*/ 2514 h 3723"/>
                <a:gd name="T10" fmla="*/ 2187 w 2187"/>
                <a:gd name="T11" fmla="*/ 2404 h 3723"/>
                <a:gd name="T12" fmla="*/ 1594 w 2187"/>
                <a:gd name="T13" fmla="*/ 1217 h 3723"/>
                <a:gd name="T14" fmla="*/ 1455 w 2187"/>
                <a:gd name="T15" fmla="*/ 0 h 3723"/>
                <a:gd name="T16" fmla="*/ 0 w 2187"/>
                <a:gd name="T17" fmla="*/ 0 h 3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7" h="3723">
                  <a:moveTo>
                    <a:pt x="0" y="0"/>
                  </a:moveTo>
                  <a:lnTo>
                    <a:pt x="0" y="0"/>
                  </a:lnTo>
                  <a:lnTo>
                    <a:pt x="0" y="3723"/>
                  </a:lnTo>
                  <a:lnTo>
                    <a:pt x="1572" y="3723"/>
                  </a:lnTo>
                  <a:lnTo>
                    <a:pt x="1704" y="2514"/>
                  </a:lnTo>
                  <a:lnTo>
                    <a:pt x="2187" y="2404"/>
                  </a:lnTo>
                  <a:lnTo>
                    <a:pt x="1594" y="1217"/>
                  </a:lnTo>
                  <a:lnTo>
                    <a:pt x="14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ltGray">
            <a:xfrm>
              <a:off x="1947863" y="1"/>
              <a:ext cx="2432051" cy="2801938"/>
            </a:xfrm>
            <a:custGeom>
              <a:avLst/>
              <a:gdLst>
                <a:gd name="T0" fmla="*/ 642 w 2549"/>
                <a:gd name="T1" fmla="*/ 0 h 2932"/>
                <a:gd name="T2" fmla="*/ 642 w 2549"/>
                <a:gd name="T3" fmla="*/ 0 h 2932"/>
                <a:gd name="T4" fmla="*/ 593 w 2549"/>
                <a:gd name="T5" fmla="*/ 425 h 2932"/>
                <a:gd name="T6" fmla="*/ 0 w 2549"/>
                <a:gd name="T7" fmla="*/ 1613 h 2932"/>
                <a:gd name="T8" fmla="*/ 483 w 2549"/>
                <a:gd name="T9" fmla="*/ 1722 h 2932"/>
                <a:gd name="T10" fmla="*/ 615 w 2549"/>
                <a:gd name="T11" fmla="*/ 2932 h 2932"/>
                <a:gd name="T12" fmla="*/ 2549 w 2549"/>
                <a:gd name="T13" fmla="*/ 2932 h 2932"/>
                <a:gd name="T14" fmla="*/ 2549 w 2549"/>
                <a:gd name="T15" fmla="*/ 0 h 2932"/>
                <a:gd name="T16" fmla="*/ 642 w 2549"/>
                <a:gd name="T17" fmla="*/ 0 h 2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2932">
                  <a:moveTo>
                    <a:pt x="642" y="0"/>
                  </a:moveTo>
                  <a:lnTo>
                    <a:pt x="642" y="0"/>
                  </a:lnTo>
                  <a:lnTo>
                    <a:pt x="593" y="425"/>
                  </a:lnTo>
                  <a:lnTo>
                    <a:pt x="0" y="1613"/>
                  </a:lnTo>
                  <a:lnTo>
                    <a:pt x="483" y="1722"/>
                  </a:lnTo>
                  <a:lnTo>
                    <a:pt x="615" y="2932"/>
                  </a:lnTo>
                  <a:lnTo>
                    <a:pt x="2549" y="2932"/>
                  </a:lnTo>
                  <a:lnTo>
                    <a:pt x="2549" y="0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ltGray">
            <a:xfrm>
              <a:off x="4706939" y="1"/>
              <a:ext cx="2432051" cy="3490914"/>
            </a:xfrm>
            <a:custGeom>
              <a:avLst/>
              <a:gdLst>
                <a:gd name="T0" fmla="*/ 0 w 2549"/>
                <a:gd name="T1" fmla="*/ 0 h 3654"/>
                <a:gd name="T2" fmla="*/ 0 w 2549"/>
                <a:gd name="T3" fmla="*/ 0 h 3654"/>
                <a:gd name="T4" fmla="*/ 0 w 2549"/>
                <a:gd name="T5" fmla="*/ 3654 h 3654"/>
                <a:gd name="T6" fmla="*/ 1934 w 2549"/>
                <a:gd name="T7" fmla="*/ 3654 h 3654"/>
                <a:gd name="T8" fmla="*/ 2066 w 2549"/>
                <a:gd name="T9" fmla="*/ 2444 h 3654"/>
                <a:gd name="T10" fmla="*/ 2549 w 2549"/>
                <a:gd name="T11" fmla="*/ 2334 h 3654"/>
                <a:gd name="T12" fmla="*/ 1956 w 2549"/>
                <a:gd name="T13" fmla="*/ 1147 h 3654"/>
                <a:gd name="T14" fmla="*/ 1825 w 2549"/>
                <a:gd name="T15" fmla="*/ 0 h 3654"/>
                <a:gd name="T16" fmla="*/ 0 w 2549"/>
                <a:gd name="T17" fmla="*/ 0 h 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49" h="3654">
                  <a:moveTo>
                    <a:pt x="0" y="0"/>
                  </a:moveTo>
                  <a:lnTo>
                    <a:pt x="0" y="0"/>
                  </a:lnTo>
                  <a:lnTo>
                    <a:pt x="0" y="3654"/>
                  </a:lnTo>
                  <a:lnTo>
                    <a:pt x="1934" y="3654"/>
                  </a:lnTo>
                  <a:lnTo>
                    <a:pt x="2066" y="2444"/>
                  </a:lnTo>
                  <a:lnTo>
                    <a:pt x="2549" y="2334"/>
                  </a:lnTo>
                  <a:lnTo>
                    <a:pt x="1956" y="1147"/>
                  </a:lnTo>
                  <a:lnTo>
                    <a:pt x="18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ltGray">
            <a:xfrm>
              <a:off x="7073902" y="1"/>
              <a:ext cx="2079625" cy="2792413"/>
            </a:xfrm>
            <a:custGeom>
              <a:avLst/>
              <a:gdLst>
                <a:gd name="T0" fmla="*/ 641 w 2182"/>
                <a:gd name="T1" fmla="*/ 0 h 2923"/>
                <a:gd name="T2" fmla="*/ 641 w 2182"/>
                <a:gd name="T3" fmla="*/ 0 h 2923"/>
                <a:gd name="T4" fmla="*/ 593 w 2182"/>
                <a:gd name="T5" fmla="*/ 416 h 2923"/>
                <a:gd name="T6" fmla="*/ 0 w 2182"/>
                <a:gd name="T7" fmla="*/ 1603 h 2923"/>
                <a:gd name="T8" fmla="*/ 483 w 2182"/>
                <a:gd name="T9" fmla="*/ 1713 h 2923"/>
                <a:gd name="T10" fmla="*/ 615 w 2182"/>
                <a:gd name="T11" fmla="*/ 2923 h 2923"/>
                <a:gd name="T12" fmla="*/ 2182 w 2182"/>
                <a:gd name="T13" fmla="*/ 2923 h 2923"/>
                <a:gd name="T14" fmla="*/ 2182 w 2182"/>
                <a:gd name="T15" fmla="*/ 0 h 2923"/>
                <a:gd name="T16" fmla="*/ 641 w 2182"/>
                <a:gd name="T17" fmla="*/ 0 h 2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2" h="2923">
                  <a:moveTo>
                    <a:pt x="641" y="0"/>
                  </a:moveTo>
                  <a:lnTo>
                    <a:pt x="641" y="0"/>
                  </a:lnTo>
                  <a:lnTo>
                    <a:pt x="593" y="416"/>
                  </a:lnTo>
                  <a:lnTo>
                    <a:pt x="0" y="1603"/>
                  </a:lnTo>
                  <a:lnTo>
                    <a:pt x="483" y="1713"/>
                  </a:lnTo>
                  <a:lnTo>
                    <a:pt x="615" y="2923"/>
                  </a:lnTo>
                  <a:lnTo>
                    <a:pt x="2182" y="2923"/>
                  </a:lnTo>
                  <a:lnTo>
                    <a:pt x="2182" y="0"/>
                  </a:lnTo>
                  <a:lnTo>
                    <a:pt x="641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ltGray">
            <a:xfrm>
              <a:off x="1646238" y="3000377"/>
              <a:ext cx="3670301" cy="1247773"/>
            </a:xfrm>
            <a:custGeom>
              <a:avLst/>
              <a:gdLst>
                <a:gd name="T0" fmla="*/ 3848 w 3848"/>
                <a:gd name="T1" fmla="*/ 1318 h 1318"/>
                <a:gd name="T2" fmla="*/ 3848 w 3848"/>
                <a:gd name="T3" fmla="*/ 1318 h 1318"/>
                <a:gd name="T4" fmla="*/ 3848 w 3848"/>
                <a:gd name="T5" fmla="*/ 747 h 1318"/>
                <a:gd name="T6" fmla="*/ 2505 w 3848"/>
                <a:gd name="T7" fmla="*/ 593 h 1318"/>
                <a:gd name="T8" fmla="*/ 1318 w 3848"/>
                <a:gd name="T9" fmla="*/ 0 h 1318"/>
                <a:gd name="T10" fmla="*/ 1209 w 3848"/>
                <a:gd name="T11" fmla="*/ 483 h 1318"/>
                <a:gd name="T12" fmla="*/ 0 w 3848"/>
                <a:gd name="T13" fmla="*/ 616 h 1318"/>
                <a:gd name="T14" fmla="*/ 0 w 3848"/>
                <a:gd name="T15" fmla="*/ 1318 h 1318"/>
                <a:gd name="T16" fmla="*/ 3848 w 3848"/>
                <a:gd name="T17" fmla="*/ 1318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48" h="1318">
                  <a:moveTo>
                    <a:pt x="3848" y="1318"/>
                  </a:moveTo>
                  <a:lnTo>
                    <a:pt x="3848" y="1318"/>
                  </a:lnTo>
                  <a:lnTo>
                    <a:pt x="3848" y="747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9" y="483"/>
                  </a:lnTo>
                  <a:lnTo>
                    <a:pt x="0" y="616"/>
                  </a:lnTo>
                  <a:lnTo>
                    <a:pt x="0" y="1318"/>
                  </a:lnTo>
                  <a:lnTo>
                    <a:pt x="3848" y="1318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ltGray">
            <a:xfrm>
              <a:off x="6510339" y="3170241"/>
              <a:ext cx="2643188" cy="1077910"/>
            </a:xfrm>
            <a:custGeom>
              <a:avLst/>
              <a:gdLst>
                <a:gd name="T0" fmla="*/ 1208 w 2772"/>
                <a:gd name="T1" fmla="*/ 484 h 1140"/>
                <a:gd name="T2" fmla="*/ 1208 w 2772"/>
                <a:gd name="T3" fmla="*/ 484 h 1140"/>
                <a:gd name="T4" fmla="*/ 0 w 2772"/>
                <a:gd name="T5" fmla="*/ 616 h 1140"/>
                <a:gd name="T6" fmla="*/ 0 w 2772"/>
                <a:gd name="T7" fmla="*/ 1140 h 1140"/>
                <a:gd name="T8" fmla="*/ 2772 w 2772"/>
                <a:gd name="T9" fmla="*/ 1140 h 1140"/>
                <a:gd name="T10" fmla="*/ 2772 w 2772"/>
                <a:gd name="T11" fmla="*/ 624 h 1140"/>
                <a:gd name="T12" fmla="*/ 2505 w 2772"/>
                <a:gd name="T13" fmla="*/ 593 h 1140"/>
                <a:gd name="T14" fmla="*/ 1318 w 2772"/>
                <a:gd name="T15" fmla="*/ 0 h 1140"/>
                <a:gd name="T16" fmla="*/ 1208 w 2772"/>
                <a:gd name="T17" fmla="*/ 484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72" h="1140">
                  <a:moveTo>
                    <a:pt x="1208" y="484"/>
                  </a:moveTo>
                  <a:lnTo>
                    <a:pt x="1208" y="484"/>
                  </a:lnTo>
                  <a:lnTo>
                    <a:pt x="0" y="616"/>
                  </a:lnTo>
                  <a:lnTo>
                    <a:pt x="0" y="1140"/>
                  </a:lnTo>
                  <a:lnTo>
                    <a:pt x="2772" y="1140"/>
                  </a:lnTo>
                  <a:lnTo>
                    <a:pt x="2772" y="624"/>
                  </a:lnTo>
                  <a:lnTo>
                    <a:pt x="2505" y="593"/>
                  </a:lnTo>
                  <a:lnTo>
                    <a:pt x="1318" y="0"/>
                  </a:lnTo>
                  <a:lnTo>
                    <a:pt x="1208" y="484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 userDrawn="1">
            <p:ph type="title" hasCustomPrompt="1"/>
          </p:nvPr>
        </p:nvSpPr>
        <p:spPr bwMode="ltGray">
          <a:xfrm>
            <a:off x="3599892" y="808038"/>
            <a:ext cx="5004358" cy="1845147"/>
          </a:xfrm>
        </p:spPr>
        <p:txBody>
          <a:bodyPr anchor="b" anchorCtr="0"/>
          <a:lstStyle>
            <a:lvl1pPr algn="l">
              <a:lnSpc>
                <a:spcPct val="105000"/>
              </a:lnSpc>
              <a:defRPr sz="25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chapitre</a:t>
            </a:r>
            <a:endParaRPr lang="fr-FR" noProof="0" dirty="0"/>
          </a:p>
        </p:txBody>
      </p:sp>
      <p:sp>
        <p:nvSpPr>
          <p:cNvPr id="7" name="Espace réservé du texte 6"/>
          <p:cNvSpPr>
            <a:spLocks noGrp="1"/>
          </p:cNvSpPr>
          <p:nvPr userDrawn="1">
            <p:ph type="body" sz="quarter" idx="13" hasCustomPrompt="1"/>
          </p:nvPr>
        </p:nvSpPr>
        <p:spPr bwMode="ltGray">
          <a:xfrm>
            <a:off x="1180800" y="808038"/>
            <a:ext cx="2411685" cy="2159756"/>
          </a:xfrm>
        </p:spPr>
        <p:txBody>
          <a:bodyPr anchor="b" anchorCtr="0"/>
          <a:lstStyle>
            <a:lvl1pPr marL="0" indent="0" algn="r">
              <a:spcAft>
                <a:spcPts val="0"/>
              </a:spcAft>
              <a:buFontTx/>
              <a:buNone/>
              <a:defRPr sz="1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2" name="Espace réservé de la date 2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87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727684" y="1294655"/>
            <a:ext cx="2844316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 cap="none" baseline="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1728008" y="2205400"/>
            <a:ext cx="2843992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 baseline="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728008" y="3111810"/>
            <a:ext cx="2843992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15" name="Espace réservé du texte 7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5616116" y="1294656"/>
            <a:ext cx="2988134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17" name="Espace réservé du texte 7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616116" y="2205400"/>
            <a:ext cx="2988134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18" name="Espace réservé du texte 7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5616116" y="3111810"/>
            <a:ext cx="2988134" cy="9000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SzPct val="25000"/>
              <a:buFontTx/>
              <a:buBlip>
                <a:blip r:embed="rId2"/>
              </a:buBlip>
              <a:defRPr sz="1400">
                <a:solidFill>
                  <a:schemeClr val="tx2"/>
                </a:solidFill>
              </a:defRPr>
            </a:lvl1pPr>
            <a:lvl2pPr marL="0">
              <a:spcAft>
                <a:spcPts val="0"/>
              </a:spcAft>
              <a:defRPr sz="10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</a:p>
        </p:txBody>
      </p:sp>
      <p:sp>
        <p:nvSpPr>
          <p:cNvPr id="25" name="Espace réservé du texte 16"/>
          <p:cNvSpPr>
            <a:spLocks noGrp="1" noChangeAspect="1"/>
          </p:cNvSpPr>
          <p:nvPr>
            <p:ph type="body" sz="quarter" idx="22" hasCustomPrompt="1"/>
          </p:nvPr>
        </p:nvSpPr>
        <p:spPr bwMode="gray">
          <a:xfrm>
            <a:off x="791580" y="12960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6" name="Espace réservé du texte 16"/>
          <p:cNvSpPr>
            <a:spLocks noGrp="1" noChangeAspect="1"/>
          </p:cNvSpPr>
          <p:nvPr>
            <p:ph type="body" sz="quarter" idx="23" hasCustomPrompt="1"/>
          </p:nvPr>
        </p:nvSpPr>
        <p:spPr bwMode="gray">
          <a:xfrm>
            <a:off x="782238" y="22068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7" name="Espace réservé du texte 16"/>
          <p:cNvSpPr>
            <a:spLocks noGrp="1" noChangeAspect="1"/>
          </p:cNvSpPr>
          <p:nvPr>
            <p:ph type="body" sz="quarter" idx="24" hasCustomPrompt="1"/>
          </p:nvPr>
        </p:nvSpPr>
        <p:spPr bwMode="gray">
          <a:xfrm>
            <a:off x="4680000" y="22068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8" name="Espace réservé du texte 16"/>
          <p:cNvSpPr>
            <a:spLocks noGrp="1" noChangeAspect="1"/>
          </p:cNvSpPr>
          <p:nvPr>
            <p:ph type="body" sz="quarter" idx="25" hasCustomPrompt="1"/>
          </p:nvPr>
        </p:nvSpPr>
        <p:spPr bwMode="gray">
          <a:xfrm>
            <a:off x="4680012" y="12960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29" name="Espace réservé du texte 16"/>
          <p:cNvSpPr>
            <a:spLocks noGrp="1" noChangeAspect="1"/>
          </p:cNvSpPr>
          <p:nvPr>
            <p:ph type="body" sz="quarter" idx="26" hasCustomPrompt="1"/>
          </p:nvPr>
        </p:nvSpPr>
        <p:spPr bwMode="gray">
          <a:xfrm>
            <a:off x="782238" y="31104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30" name="Espace réservé du texte 16"/>
          <p:cNvSpPr>
            <a:spLocks noGrp="1" noChangeAspect="1"/>
          </p:cNvSpPr>
          <p:nvPr>
            <p:ph type="body" sz="quarter" idx="27" hasCustomPrompt="1"/>
          </p:nvPr>
        </p:nvSpPr>
        <p:spPr bwMode="gray">
          <a:xfrm>
            <a:off x="4680000" y="3110400"/>
            <a:ext cx="837434" cy="550743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87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2287754 w 2287754"/>
              <a:gd name="connsiteY0" fmla="*/ 1446307 h 1446307"/>
              <a:gd name="connsiteX1" fmla="*/ 2256215 w 2287754"/>
              <a:gd name="connsiteY1" fmla="*/ 0 h 1446307"/>
              <a:gd name="connsiteX2" fmla="*/ 2287754 w 2287754"/>
              <a:gd name="connsiteY2" fmla="*/ 1446307 h 1446307"/>
              <a:gd name="connsiteX3" fmla="*/ 0 w 2287754"/>
              <a:gd name="connsiteY3" fmla="*/ 6307 h 1446307"/>
              <a:gd name="connsiteX4" fmla="*/ 2160000 w 2287754"/>
              <a:gd name="connsiteY4" fmla="*/ 6307 h 1446307"/>
              <a:gd name="connsiteX5" fmla="*/ 2160000 w 2287754"/>
              <a:gd name="connsiteY5" fmla="*/ 1026197 h 1446307"/>
              <a:gd name="connsiteX6" fmla="*/ 1406756 w 2287754"/>
              <a:gd name="connsiteY6" fmla="*/ 1110748 h 1446307"/>
              <a:gd name="connsiteX7" fmla="*/ 740121 w 2287754"/>
              <a:gd name="connsiteY7" fmla="*/ 1446307 h 1446307"/>
              <a:gd name="connsiteX8" fmla="*/ 679757 w 2287754"/>
              <a:gd name="connsiteY8" fmla="*/ 1174160 h 1446307"/>
              <a:gd name="connsiteX9" fmla="*/ 0 w 2287754"/>
              <a:gd name="connsiteY9" fmla="*/ 1100179 h 1446307"/>
              <a:gd name="connsiteX10" fmla="*/ 0 w 2287754"/>
              <a:gd name="connsiteY10" fmla="*/ 6307 h 1446307"/>
              <a:gd name="connsiteX0" fmla="*/ 2212059 w 2256215"/>
              <a:gd name="connsiteY0" fmla="*/ 1465229 h 1465229"/>
              <a:gd name="connsiteX1" fmla="*/ 2256215 w 2256215"/>
              <a:gd name="connsiteY1" fmla="*/ 0 h 1465229"/>
              <a:gd name="connsiteX2" fmla="*/ 2212059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56215"/>
              <a:gd name="connsiteY0" fmla="*/ 1465229 h 1465229"/>
              <a:gd name="connsiteX1" fmla="*/ 2256215 w 2256215"/>
              <a:gd name="connsiteY1" fmla="*/ 0 h 1465229"/>
              <a:gd name="connsiteX2" fmla="*/ 2180520 w 2256215"/>
              <a:gd name="connsiteY2" fmla="*/ 1465229 h 1465229"/>
              <a:gd name="connsiteX3" fmla="*/ 0 w 2256215"/>
              <a:gd name="connsiteY3" fmla="*/ 6307 h 1465229"/>
              <a:gd name="connsiteX4" fmla="*/ 2160000 w 2256215"/>
              <a:gd name="connsiteY4" fmla="*/ 6307 h 1465229"/>
              <a:gd name="connsiteX5" fmla="*/ 2160000 w 2256215"/>
              <a:gd name="connsiteY5" fmla="*/ 1026197 h 1465229"/>
              <a:gd name="connsiteX6" fmla="*/ 1406756 w 2256215"/>
              <a:gd name="connsiteY6" fmla="*/ 1110748 h 1465229"/>
              <a:gd name="connsiteX7" fmla="*/ 740121 w 2256215"/>
              <a:gd name="connsiteY7" fmla="*/ 1446307 h 1465229"/>
              <a:gd name="connsiteX8" fmla="*/ 679757 w 2256215"/>
              <a:gd name="connsiteY8" fmla="*/ 1174160 h 1465229"/>
              <a:gd name="connsiteX9" fmla="*/ 0 w 2256215"/>
              <a:gd name="connsiteY9" fmla="*/ 1100179 h 1465229"/>
              <a:gd name="connsiteX10" fmla="*/ 0 w 2256215"/>
              <a:gd name="connsiteY10" fmla="*/ 6307 h 1465229"/>
              <a:gd name="connsiteX0" fmla="*/ 2180520 w 2205751"/>
              <a:gd name="connsiteY0" fmla="*/ 1458922 h 1458922"/>
              <a:gd name="connsiteX1" fmla="*/ 2205751 w 2205751"/>
              <a:gd name="connsiteY1" fmla="*/ 12618 h 1458922"/>
              <a:gd name="connsiteX2" fmla="*/ 2180520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24673 w 2224673"/>
              <a:gd name="connsiteY0" fmla="*/ 1458922 h 1458922"/>
              <a:gd name="connsiteX1" fmla="*/ 2205751 w 2224673"/>
              <a:gd name="connsiteY1" fmla="*/ 12618 h 1458922"/>
              <a:gd name="connsiteX2" fmla="*/ 2224673 w 2224673"/>
              <a:gd name="connsiteY2" fmla="*/ 1458922 h 1458922"/>
              <a:gd name="connsiteX3" fmla="*/ 0 w 2224673"/>
              <a:gd name="connsiteY3" fmla="*/ 0 h 1458922"/>
              <a:gd name="connsiteX4" fmla="*/ 2160000 w 2224673"/>
              <a:gd name="connsiteY4" fmla="*/ 0 h 1458922"/>
              <a:gd name="connsiteX5" fmla="*/ 2160000 w 2224673"/>
              <a:gd name="connsiteY5" fmla="*/ 1019890 h 1458922"/>
              <a:gd name="connsiteX6" fmla="*/ 1406756 w 2224673"/>
              <a:gd name="connsiteY6" fmla="*/ 1104441 h 1458922"/>
              <a:gd name="connsiteX7" fmla="*/ 740121 w 2224673"/>
              <a:gd name="connsiteY7" fmla="*/ 1440000 h 1458922"/>
              <a:gd name="connsiteX8" fmla="*/ 679757 w 2224673"/>
              <a:gd name="connsiteY8" fmla="*/ 1167853 h 1458922"/>
              <a:gd name="connsiteX9" fmla="*/ 0 w 2224673"/>
              <a:gd name="connsiteY9" fmla="*/ 1093872 h 1458922"/>
              <a:gd name="connsiteX10" fmla="*/ 0 w 2224673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12618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05751"/>
              <a:gd name="connsiteY0" fmla="*/ 1458922 h 1458922"/>
              <a:gd name="connsiteX1" fmla="*/ 2205751 w 2205751"/>
              <a:gd name="connsiteY1" fmla="*/ 3 h 1458922"/>
              <a:gd name="connsiteX2" fmla="*/ 2205748 w 2205751"/>
              <a:gd name="connsiteY2" fmla="*/ 1458922 h 1458922"/>
              <a:gd name="connsiteX3" fmla="*/ 0 w 2205751"/>
              <a:gd name="connsiteY3" fmla="*/ 0 h 1458922"/>
              <a:gd name="connsiteX4" fmla="*/ 2160000 w 2205751"/>
              <a:gd name="connsiteY4" fmla="*/ 0 h 1458922"/>
              <a:gd name="connsiteX5" fmla="*/ 2160000 w 2205751"/>
              <a:gd name="connsiteY5" fmla="*/ 1019890 h 1458922"/>
              <a:gd name="connsiteX6" fmla="*/ 1406756 w 2205751"/>
              <a:gd name="connsiteY6" fmla="*/ 1104441 h 1458922"/>
              <a:gd name="connsiteX7" fmla="*/ 740121 w 2205751"/>
              <a:gd name="connsiteY7" fmla="*/ 1440000 h 1458922"/>
              <a:gd name="connsiteX8" fmla="*/ 679757 w 2205751"/>
              <a:gd name="connsiteY8" fmla="*/ 1167853 h 1458922"/>
              <a:gd name="connsiteX9" fmla="*/ 0 w 2205751"/>
              <a:gd name="connsiteY9" fmla="*/ 1093872 h 1458922"/>
              <a:gd name="connsiteX10" fmla="*/ 0 w 2205751"/>
              <a:gd name="connsiteY10" fmla="*/ 0 h 1458922"/>
              <a:gd name="connsiteX0" fmla="*/ 2205748 w 2218368"/>
              <a:gd name="connsiteY0" fmla="*/ 1458922 h 1458922"/>
              <a:gd name="connsiteX1" fmla="*/ 2218368 w 2218368"/>
              <a:gd name="connsiteY1" fmla="*/ 3 h 1458922"/>
              <a:gd name="connsiteX2" fmla="*/ 2205748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  <a:gd name="connsiteX0" fmla="*/ 2224670 w 2224670"/>
              <a:gd name="connsiteY0" fmla="*/ 1458922 h 1458922"/>
              <a:gd name="connsiteX1" fmla="*/ 2218368 w 2224670"/>
              <a:gd name="connsiteY1" fmla="*/ 3 h 1458922"/>
              <a:gd name="connsiteX2" fmla="*/ 2224670 w 2224670"/>
              <a:gd name="connsiteY2" fmla="*/ 1458922 h 1458922"/>
              <a:gd name="connsiteX3" fmla="*/ 0 w 2224670"/>
              <a:gd name="connsiteY3" fmla="*/ 0 h 1458922"/>
              <a:gd name="connsiteX4" fmla="*/ 2160000 w 2224670"/>
              <a:gd name="connsiteY4" fmla="*/ 0 h 1458922"/>
              <a:gd name="connsiteX5" fmla="*/ 2160000 w 2224670"/>
              <a:gd name="connsiteY5" fmla="*/ 1019890 h 1458922"/>
              <a:gd name="connsiteX6" fmla="*/ 1406756 w 2224670"/>
              <a:gd name="connsiteY6" fmla="*/ 1104441 h 1458922"/>
              <a:gd name="connsiteX7" fmla="*/ 740121 w 2224670"/>
              <a:gd name="connsiteY7" fmla="*/ 1440000 h 1458922"/>
              <a:gd name="connsiteX8" fmla="*/ 679757 w 2224670"/>
              <a:gd name="connsiteY8" fmla="*/ 1167853 h 1458922"/>
              <a:gd name="connsiteX9" fmla="*/ 0 w 2224670"/>
              <a:gd name="connsiteY9" fmla="*/ 1093872 h 1458922"/>
              <a:gd name="connsiteX10" fmla="*/ 0 w 2224670"/>
              <a:gd name="connsiteY10" fmla="*/ 0 h 1458922"/>
              <a:gd name="connsiteX0" fmla="*/ 2212055 w 2218368"/>
              <a:gd name="connsiteY0" fmla="*/ 1458922 h 1458922"/>
              <a:gd name="connsiteX1" fmla="*/ 2218368 w 2218368"/>
              <a:gd name="connsiteY1" fmla="*/ 3 h 1458922"/>
              <a:gd name="connsiteX2" fmla="*/ 2212055 w 2218368"/>
              <a:gd name="connsiteY2" fmla="*/ 1458922 h 1458922"/>
              <a:gd name="connsiteX3" fmla="*/ 0 w 2218368"/>
              <a:gd name="connsiteY3" fmla="*/ 0 h 1458922"/>
              <a:gd name="connsiteX4" fmla="*/ 2160000 w 2218368"/>
              <a:gd name="connsiteY4" fmla="*/ 0 h 1458922"/>
              <a:gd name="connsiteX5" fmla="*/ 2160000 w 2218368"/>
              <a:gd name="connsiteY5" fmla="*/ 1019890 h 1458922"/>
              <a:gd name="connsiteX6" fmla="*/ 1406756 w 2218368"/>
              <a:gd name="connsiteY6" fmla="*/ 1104441 h 1458922"/>
              <a:gd name="connsiteX7" fmla="*/ 740121 w 2218368"/>
              <a:gd name="connsiteY7" fmla="*/ 1440000 h 1458922"/>
              <a:gd name="connsiteX8" fmla="*/ 679757 w 2218368"/>
              <a:gd name="connsiteY8" fmla="*/ 1167853 h 1458922"/>
              <a:gd name="connsiteX9" fmla="*/ 0 w 2218368"/>
              <a:gd name="connsiteY9" fmla="*/ 1093872 h 1458922"/>
              <a:gd name="connsiteX10" fmla="*/ 0 w 2218368"/>
              <a:gd name="connsiteY10" fmla="*/ 0 h 145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18368" h="1458922">
                <a:moveTo>
                  <a:pt x="2212055" y="1458922"/>
                </a:moveTo>
                <a:cubicBezTo>
                  <a:pt x="2212056" y="976821"/>
                  <a:pt x="2218367" y="482104"/>
                  <a:pt x="2218368" y="3"/>
                </a:cubicBezTo>
                <a:cubicBezTo>
                  <a:pt x="2218367" y="482104"/>
                  <a:pt x="2212056" y="976821"/>
                  <a:pt x="2212055" y="1458922"/>
                </a:cubicBez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1">
                <a:shade val="95000"/>
                <a:satMod val="105000"/>
                <a:alpha val="0"/>
              </a:schemeClr>
            </a:solidFill>
          </a:ln>
        </p:spPr>
        <p:txBody>
          <a:bodyPr wrap="square">
            <a:no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SzPct val="25000"/>
              <a:buFontTx/>
              <a:buBlip>
                <a:blip r:embed="rId2"/>
              </a:buBlip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00</a:t>
            </a:r>
          </a:p>
        </p:txBody>
      </p:sp>
      <p:sp>
        <p:nvSpPr>
          <p:cNvPr id="36" name="Espace réservé de la date 35"/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37" name="Espace réservé du pied de page 36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38" name="Espace réservé du numéro de diapositive 3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dirty="0" smtClean="0"/>
              <a:t>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 bwMode="gray"/>
        <p:txBody>
          <a:bodyPr/>
          <a:lstStyle>
            <a:lvl1pPr>
              <a:spcAft>
                <a:spcPts val="2000"/>
              </a:spcAft>
              <a:defRPr/>
            </a:lvl1pPr>
            <a:lvl2pPr>
              <a:spcBef>
                <a:spcPts val="0"/>
              </a:spcBef>
              <a:defRPr/>
            </a:lvl2pPr>
            <a:lvl4pPr>
              <a:spcAft>
                <a:spcPts val="300"/>
              </a:spcAft>
              <a:defRPr/>
            </a:lvl4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2437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4248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texte 16"/>
          <p:cNvSpPr>
            <a:spLocks noGrp="1" noChangeAspect="1"/>
          </p:cNvSpPr>
          <p:nvPr>
            <p:ph type="body" sz="quarter" idx="13" hasCustomPrompt="1"/>
          </p:nvPr>
        </p:nvSpPr>
        <p:spPr bwMode="gray">
          <a:xfrm>
            <a:off x="2970000" y="1116000"/>
            <a:ext cx="3186000" cy="2124000"/>
          </a:xfrm>
          <a:custGeom>
            <a:avLst/>
            <a:gdLst>
              <a:gd name="connsiteX0" fmla="*/ 2251754 w 2287754"/>
              <a:gd name="connsiteY0" fmla="*/ 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0" fmla="*/ 2251754 w 2287754"/>
              <a:gd name="connsiteY0" fmla="*/ 1440000 h 1440000"/>
              <a:gd name="connsiteX1" fmla="*/ 2287754 w 2287754"/>
              <a:gd name="connsiteY1" fmla="*/ 0 h 1440000"/>
              <a:gd name="connsiteX2" fmla="*/ 2287754 w 2287754"/>
              <a:gd name="connsiteY2" fmla="*/ 1440000 h 1440000"/>
              <a:gd name="connsiteX3" fmla="*/ 2251754 w 2287754"/>
              <a:gd name="connsiteY3" fmla="*/ 1440000 h 1440000"/>
              <a:gd name="connsiteX4" fmla="*/ 0 w 2287754"/>
              <a:gd name="connsiteY4" fmla="*/ 0 h 1440000"/>
              <a:gd name="connsiteX5" fmla="*/ 2160000 w 2287754"/>
              <a:gd name="connsiteY5" fmla="*/ 0 h 1440000"/>
              <a:gd name="connsiteX6" fmla="*/ 2160000 w 2287754"/>
              <a:gd name="connsiteY6" fmla="*/ 1019890 h 1440000"/>
              <a:gd name="connsiteX7" fmla="*/ 1406756 w 2287754"/>
              <a:gd name="connsiteY7" fmla="*/ 1104441 h 1440000"/>
              <a:gd name="connsiteX8" fmla="*/ 740121 w 2287754"/>
              <a:gd name="connsiteY8" fmla="*/ 1440000 h 1440000"/>
              <a:gd name="connsiteX9" fmla="*/ 679757 w 2287754"/>
              <a:gd name="connsiteY9" fmla="*/ 1167853 h 1440000"/>
              <a:gd name="connsiteX10" fmla="*/ 0 w 2287754"/>
              <a:gd name="connsiteY10" fmla="*/ 1093872 h 1440000"/>
              <a:gd name="connsiteX11" fmla="*/ 0 w 2287754"/>
              <a:gd name="connsiteY11" fmla="*/ 0 h 1440000"/>
              <a:gd name="connsiteX0" fmla="*/ 2251754 w 2287754"/>
              <a:gd name="connsiteY0" fmla="*/ 1440000 h 1440000"/>
              <a:gd name="connsiteX1" fmla="*/ 2287754 w 2287754"/>
              <a:gd name="connsiteY1" fmla="*/ 1440000 h 1440000"/>
              <a:gd name="connsiteX2" fmla="*/ 2251754 w 2287754"/>
              <a:gd name="connsiteY2" fmla="*/ 1440000 h 1440000"/>
              <a:gd name="connsiteX3" fmla="*/ 0 w 2287754"/>
              <a:gd name="connsiteY3" fmla="*/ 0 h 1440000"/>
              <a:gd name="connsiteX4" fmla="*/ 2160000 w 2287754"/>
              <a:gd name="connsiteY4" fmla="*/ 0 h 1440000"/>
              <a:gd name="connsiteX5" fmla="*/ 2160000 w 2287754"/>
              <a:gd name="connsiteY5" fmla="*/ 1019890 h 1440000"/>
              <a:gd name="connsiteX6" fmla="*/ 1406756 w 2287754"/>
              <a:gd name="connsiteY6" fmla="*/ 1104441 h 1440000"/>
              <a:gd name="connsiteX7" fmla="*/ 740121 w 2287754"/>
              <a:gd name="connsiteY7" fmla="*/ 1440000 h 1440000"/>
              <a:gd name="connsiteX8" fmla="*/ 679757 w 2287754"/>
              <a:gd name="connsiteY8" fmla="*/ 1167853 h 1440000"/>
              <a:gd name="connsiteX9" fmla="*/ 0 w 2287754"/>
              <a:gd name="connsiteY9" fmla="*/ 1093872 h 1440000"/>
              <a:gd name="connsiteX10" fmla="*/ 0 w 2287754"/>
              <a:gd name="connsiteY10" fmla="*/ 0 h 1440000"/>
              <a:gd name="connsiteX0" fmla="*/ 0 w 2160000"/>
              <a:gd name="connsiteY0" fmla="*/ 0 h 1440000"/>
              <a:gd name="connsiteX1" fmla="*/ 2160000 w 2160000"/>
              <a:gd name="connsiteY1" fmla="*/ 0 h 1440000"/>
              <a:gd name="connsiteX2" fmla="*/ 2160000 w 2160000"/>
              <a:gd name="connsiteY2" fmla="*/ 1019890 h 1440000"/>
              <a:gd name="connsiteX3" fmla="*/ 1406756 w 2160000"/>
              <a:gd name="connsiteY3" fmla="*/ 1104441 h 1440000"/>
              <a:gd name="connsiteX4" fmla="*/ 740121 w 2160000"/>
              <a:gd name="connsiteY4" fmla="*/ 1440000 h 1440000"/>
              <a:gd name="connsiteX5" fmla="*/ 679757 w 2160000"/>
              <a:gd name="connsiteY5" fmla="*/ 1167853 h 1440000"/>
              <a:gd name="connsiteX6" fmla="*/ 0 w 2160000"/>
              <a:gd name="connsiteY6" fmla="*/ 1093872 h 1440000"/>
              <a:gd name="connsiteX7" fmla="*/ 0 w 2160000"/>
              <a:gd name="connsiteY7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1440000">
                <a:moveTo>
                  <a:pt x="0" y="0"/>
                </a:moveTo>
                <a:lnTo>
                  <a:pt x="2160000" y="0"/>
                </a:lnTo>
                <a:lnTo>
                  <a:pt x="2160000" y="1019890"/>
                </a:lnTo>
                <a:lnTo>
                  <a:pt x="1406756" y="1104441"/>
                </a:lnTo>
                <a:lnTo>
                  <a:pt x="740121" y="1440000"/>
                </a:lnTo>
                <a:lnTo>
                  <a:pt x="679757" y="1167853"/>
                </a:lnTo>
                <a:lnTo>
                  <a:pt x="0" y="10938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bIns="54000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FontTx/>
              <a:buBlip>
                <a:blip r:embed="rId2"/>
              </a:buBlip>
              <a:defRPr sz="5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  <a:p>
            <a:pPr lvl="4"/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0" y="0"/>
            <a:ext cx="215900" cy="195263"/>
          </a:xfrm>
        </p:spPr>
        <p:txBody>
          <a:bodyPr/>
          <a:lstStyle>
            <a:lvl1pPr algn="ctr"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2" name="Espace réservé de la date 2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981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92162" y="0"/>
            <a:ext cx="8105775" cy="91080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92163" y="1058863"/>
            <a:ext cx="8105775" cy="31892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992380" y="4826000"/>
            <a:ext cx="675021" cy="317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00" cap="all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792164" y="4826000"/>
            <a:ext cx="6084092" cy="317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00" cap="all" baseline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671928" y="4826001"/>
            <a:ext cx="226009" cy="317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gray">
          <a:xfrm>
            <a:off x="792163" y="4694286"/>
            <a:ext cx="8100000" cy="33338"/>
          </a:xfrm>
          <a:custGeom>
            <a:avLst/>
            <a:gdLst>
              <a:gd name="T0" fmla="*/ 0 w 8504"/>
              <a:gd name="T1" fmla="*/ 1 h 36"/>
              <a:gd name="T2" fmla="*/ 0 w 8504"/>
              <a:gd name="T3" fmla="*/ 1 h 36"/>
              <a:gd name="T4" fmla="*/ 415 w 8504"/>
              <a:gd name="T5" fmla="*/ 0 h 36"/>
              <a:gd name="T6" fmla="*/ 423 w 8504"/>
              <a:gd name="T7" fmla="*/ 36 h 36"/>
              <a:gd name="T8" fmla="*/ 505 w 8504"/>
              <a:gd name="T9" fmla="*/ 0 h 36"/>
              <a:gd name="T10" fmla="*/ 8504 w 8504"/>
              <a:gd name="T11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04" h="36">
                <a:moveTo>
                  <a:pt x="0" y="1"/>
                </a:moveTo>
                <a:lnTo>
                  <a:pt x="0" y="1"/>
                </a:lnTo>
                <a:lnTo>
                  <a:pt x="415" y="0"/>
                </a:lnTo>
                <a:lnTo>
                  <a:pt x="423" y="36"/>
                </a:lnTo>
                <a:lnTo>
                  <a:pt x="505" y="0"/>
                </a:lnTo>
                <a:lnTo>
                  <a:pt x="8504" y="0"/>
                </a:lnTo>
              </a:path>
            </a:pathLst>
          </a:custGeom>
          <a:noFill/>
          <a:ln w="6350" cap="flat">
            <a:solidFill>
              <a:srgbClr val="4B4B4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8" name="Groupe 7"/>
          <p:cNvGrpSpPr/>
          <p:nvPr userDrawn="1"/>
        </p:nvGrpSpPr>
        <p:grpSpPr bwMode="gray">
          <a:xfrm>
            <a:off x="215900" y="4475958"/>
            <a:ext cx="471488" cy="433387"/>
            <a:chOff x="215900" y="4475958"/>
            <a:chExt cx="471488" cy="433387"/>
          </a:xfrm>
        </p:grpSpPr>
        <p:sp>
          <p:nvSpPr>
            <p:cNvPr id="18" name="Freeform 5"/>
            <p:cNvSpPr>
              <a:spLocks/>
            </p:cNvSpPr>
            <p:nvPr/>
          </p:nvSpPr>
          <p:spPr bwMode="gray">
            <a:xfrm>
              <a:off x="541338" y="4693445"/>
              <a:ext cx="146050" cy="215900"/>
            </a:xfrm>
            <a:custGeom>
              <a:avLst/>
              <a:gdLst>
                <a:gd name="T0" fmla="*/ 0 w 153"/>
                <a:gd name="T1" fmla="*/ 0 h 227"/>
                <a:gd name="T2" fmla="*/ 0 w 153"/>
                <a:gd name="T3" fmla="*/ 0 h 227"/>
                <a:gd name="T4" fmla="*/ 0 w 153"/>
                <a:gd name="T5" fmla="*/ 227 h 227"/>
                <a:gd name="T6" fmla="*/ 116 w 153"/>
                <a:gd name="T7" fmla="*/ 227 h 227"/>
                <a:gd name="T8" fmla="*/ 124 w 153"/>
                <a:gd name="T9" fmla="*/ 155 h 227"/>
                <a:gd name="T10" fmla="*/ 153 w 153"/>
                <a:gd name="T11" fmla="*/ 149 h 227"/>
                <a:gd name="T12" fmla="*/ 117 w 153"/>
                <a:gd name="T13" fmla="*/ 79 h 227"/>
                <a:gd name="T14" fmla="*/ 108 w 153"/>
                <a:gd name="T15" fmla="*/ 0 h 227"/>
                <a:gd name="T16" fmla="*/ 0 w 153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227">
                  <a:moveTo>
                    <a:pt x="0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16" y="227"/>
                  </a:lnTo>
                  <a:lnTo>
                    <a:pt x="124" y="155"/>
                  </a:lnTo>
                  <a:lnTo>
                    <a:pt x="153" y="149"/>
                  </a:lnTo>
                  <a:lnTo>
                    <a:pt x="117" y="79"/>
                  </a:lnTo>
                  <a:lnTo>
                    <a:pt x="1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4B4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gray">
            <a:xfrm>
              <a:off x="430213" y="4475958"/>
              <a:ext cx="146050" cy="217488"/>
            </a:xfrm>
            <a:custGeom>
              <a:avLst/>
              <a:gdLst>
                <a:gd name="T0" fmla="*/ 0 w 154"/>
                <a:gd name="T1" fmla="*/ 0 h 227"/>
                <a:gd name="T2" fmla="*/ 0 w 154"/>
                <a:gd name="T3" fmla="*/ 0 h 227"/>
                <a:gd name="T4" fmla="*/ 0 w 154"/>
                <a:gd name="T5" fmla="*/ 227 h 227"/>
                <a:gd name="T6" fmla="*/ 117 w 154"/>
                <a:gd name="T7" fmla="*/ 227 h 227"/>
                <a:gd name="T8" fmla="*/ 125 w 154"/>
                <a:gd name="T9" fmla="*/ 156 h 227"/>
                <a:gd name="T10" fmla="*/ 154 w 154"/>
                <a:gd name="T11" fmla="*/ 149 h 227"/>
                <a:gd name="T12" fmla="*/ 118 w 154"/>
                <a:gd name="T13" fmla="*/ 79 h 227"/>
                <a:gd name="T14" fmla="*/ 109 w 154"/>
                <a:gd name="T15" fmla="*/ 0 h 227"/>
                <a:gd name="T16" fmla="*/ 0 w 154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227">
                  <a:moveTo>
                    <a:pt x="0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17" y="227"/>
                  </a:lnTo>
                  <a:lnTo>
                    <a:pt x="125" y="156"/>
                  </a:lnTo>
                  <a:lnTo>
                    <a:pt x="154" y="149"/>
                  </a:lnTo>
                  <a:lnTo>
                    <a:pt x="118" y="79"/>
                  </a:lnTo>
                  <a:lnTo>
                    <a:pt x="1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501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gray">
            <a:xfrm>
              <a:off x="215900" y="4475958"/>
              <a:ext cx="146050" cy="217488"/>
            </a:xfrm>
            <a:custGeom>
              <a:avLst/>
              <a:gdLst>
                <a:gd name="T0" fmla="*/ 0 w 154"/>
                <a:gd name="T1" fmla="*/ 0 h 227"/>
                <a:gd name="T2" fmla="*/ 0 w 154"/>
                <a:gd name="T3" fmla="*/ 0 h 227"/>
                <a:gd name="T4" fmla="*/ 0 w 154"/>
                <a:gd name="T5" fmla="*/ 227 h 227"/>
                <a:gd name="T6" fmla="*/ 117 w 154"/>
                <a:gd name="T7" fmla="*/ 227 h 227"/>
                <a:gd name="T8" fmla="*/ 125 w 154"/>
                <a:gd name="T9" fmla="*/ 156 h 227"/>
                <a:gd name="T10" fmla="*/ 154 w 154"/>
                <a:gd name="T11" fmla="*/ 149 h 227"/>
                <a:gd name="T12" fmla="*/ 118 w 154"/>
                <a:gd name="T13" fmla="*/ 79 h 227"/>
                <a:gd name="T14" fmla="*/ 109 w 154"/>
                <a:gd name="T15" fmla="*/ 0 h 227"/>
                <a:gd name="T16" fmla="*/ 0 w 154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4" h="227">
                  <a:moveTo>
                    <a:pt x="0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17" y="227"/>
                  </a:lnTo>
                  <a:lnTo>
                    <a:pt x="125" y="156"/>
                  </a:lnTo>
                  <a:lnTo>
                    <a:pt x="154" y="149"/>
                  </a:lnTo>
                  <a:lnTo>
                    <a:pt x="118" y="79"/>
                  </a:lnTo>
                  <a:lnTo>
                    <a:pt x="1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B33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gray">
            <a:xfrm>
              <a:off x="327025" y="4693445"/>
              <a:ext cx="146050" cy="215900"/>
            </a:xfrm>
            <a:custGeom>
              <a:avLst/>
              <a:gdLst>
                <a:gd name="T0" fmla="*/ 0 w 153"/>
                <a:gd name="T1" fmla="*/ 0 h 227"/>
                <a:gd name="T2" fmla="*/ 0 w 153"/>
                <a:gd name="T3" fmla="*/ 0 h 227"/>
                <a:gd name="T4" fmla="*/ 0 w 153"/>
                <a:gd name="T5" fmla="*/ 227 h 227"/>
                <a:gd name="T6" fmla="*/ 116 w 153"/>
                <a:gd name="T7" fmla="*/ 227 h 227"/>
                <a:gd name="T8" fmla="*/ 124 w 153"/>
                <a:gd name="T9" fmla="*/ 155 h 227"/>
                <a:gd name="T10" fmla="*/ 153 w 153"/>
                <a:gd name="T11" fmla="*/ 149 h 227"/>
                <a:gd name="T12" fmla="*/ 117 w 153"/>
                <a:gd name="T13" fmla="*/ 79 h 227"/>
                <a:gd name="T14" fmla="*/ 108 w 153"/>
                <a:gd name="T15" fmla="*/ 0 h 227"/>
                <a:gd name="T16" fmla="*/ 0 w 153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227">
                  <a:moveTo>
                    <a:pt x="0" y="0"/>
                  </a:moveTo>
                  <a:lnTo>
                    <a:pt x="0" y="0"/>
                  </a:lnTo>
                  <a:lnTo>
                    <a:pt x="0" y="227"/>
                  </a:lnTo>
                  <a:lnTo>
                    <a:pt x="116" y="227"/>
                  </a:lnTo>
                  <a:lnTo>
                    <a:pt x="124" y="155"/>
                  </a:lnTo>
                  <a:lnTo>
                    <a:pt x="153" y="149"/>
                  </a:lnTo>
                  <a:lnTo>
                    <a:pt x="117" y="79"/>
                  </a:lnTo>
                  <a:lnTo>
                    <a:pt x="1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A09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cxnSp>
        <p:nvCxnSpPr>
          <p:cNvPr id="23" name="Connecteur droit 22"/>
          <p:cNvCxnSpPr/>
          <p:nvPr userDrawn="1"/>
        </p:nvCxnSpPr>
        <p:spPr>
          <a:xfrm>
            <a:off x="8667402" y="4835054"/>
            <a:ext cx="0" cy="9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 userDrawn="1"/>
        </p:nvCxnSpPr>
        <p:spPr>
          <a:xfrm>
            <a:off x="7992380" y="4835054"/>
            <a:ext cx="0" cy="9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803" r:id="rId2"/>
    <p:sldLayoutId id="2147483804" r:id="rId3"/>
    <p:sldLayoutId id="2147483799" r:id="rId4"/>
    <p:sldLayoutId id="2147483805" r:id="rId5"/>
    <p:sldLayoutId id="2147483806" r:id="rId6"/>
    <p:sldLayoutId id="2147483800" r:id="rId7"/>
    <p:sldLayoutId id="2147483802" r:id="rId8"/>
    <p:sldLayoutId id="21474838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500" b="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2000"/>
        </a:spcAft>
        <a:buSzPct val="90000"/>
        <a:buFont typeface="Wingdings 2" pitchFamily="18" charset="2"/>
        <a:buChar char=""/>
        <a:defRPr sz="1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25000"/>
        <a:buFontTx/>
        <a:buBlip>
          <a:blip r:embed="rId11"/>
        </a:buBlip>
        <a:defRPr sz="13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8000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SzPct val="100000"/>
        <a:buFontTx/>
        <a:buBlip>
          <a:blip r:embed="rId11"/>
        </a:buBlip>
        <a:defRPr sz="13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17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Wingdings" panose="05000000000000000000" pitchFamily="2" charset="2"/>
        <a:buChar char=""/>
        <a:defRPr sz="1000" kern="1200" cap="none" baseline="0">
          <a:solidFill>
            <a:schemeClr val="accent3"/>
          </a:solidFill>
          <a:latin typeface="+mn-lt"/>
          <a:ea typeface="+mn-ea"/>
          <a:cs typeface="+mn-cs"/>
        </a:defRPr>
      </a:lvl4pPr>
      <a:lvl5pPr marL="11700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25000"/>
        <a:buFontTx/>
        <a:buBlip>
          <a:blip r:embed="rId11"/>
        </a:buBlip>
        <a:defRPr sz="1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sz="quarter" idx="1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" r="20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465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envoyer un échange ?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707654"/>
            <a:ext cx="2448272" cy="2092243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328283"/>
            <a:ext cx="1982919" cy="97155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6687" y="1828222"/>
            <a:ext cx="4295775" cy="1971675"/>
          </a:xfrm>
          <a:prstGeom prst="rect">
            <a:avLst/>
          </a:prstGeom>
        </p:spPr>
      </p:pic>
      <p:sp>
        <p:nvSpPr>
          <p:cNvPr id="10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7740277" cy="1198841"/>
          </a:xfrm>
        </p:spPr>
        <p:txBody>
          <a:bodyPr/>
          <a:lstStyle/>
          <a:p>
            <a:r>
              <a:rPr lang="fr-FR" dirty="0" smtClean="0"/>
              <a:t>La « synchronisation » est paramétrée dans ISACOMPTA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02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envoyer un échange ?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707654"/>
            <a:ext cx="2448272" cy="2092243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328283"/>
            <a:ext cx="1982919" cy="971551"/>
          </a:xfrm>
          <a:prstGeom prst="rect">
            <a:avLst/>
          </a:prstGeom>
        </p:spPr>
      </p:pic>
      <p:sp>
        <p:nvSpPr>
          <p:cNvPr id="10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7740277" cy="1198841"/>
          </a:xfrm>
        </p:spPr>
        <p:txBody>
          <a:bodyPr/>
          <a:lstStyle/>
          <a:p>
            <a:r>
              <a:rPr lang="fr-FR" dirty="0" smtClean="0"/>
              <a:t>Si la « synchronisation » n’est pas paramétrée dans ISACOMPTA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8908" y="2328283"/>
            <a:ext cx="4414774" cy="156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recevoir un échange ?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825" y="1804987"/>
            <a:ext cx="4324350" cy="1533525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Si </a:t>
            </a:r>
            <a:r>
              <a:rPr lang="fr-FR" dirty="0"/>
              <a:t>un fichier est disponible, l’application vous proposera de l’intégrer à l’ouverture du dossier.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28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Etat </a:t>
            </a:r>
            <a:r>
              <a:rPr lang="fr-FR" dirty="0" smtClean="0"/>
              <a:t>d’un échange (1</a:t>
            </a:r>
            <a:r>
              <a:rPr lang="fr-FR" dirty="0"/>
              <a:t>)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61" y="2139702"/>
            <a:ext cx="7327873" cy="1440160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6948189" cy="3189287"/>
          </a:xfrm>
        </p:spPr>
        <p:txBody>
          <a:bodyPr/>
          <a:lstStyle/>
          <a:p>
            <a:r>
              <a:rPr lang="fr-FR" dirty="0" smtClean="0"/>
              <a:t>Statut « Terminé »</a:t>
            </a:r>
          </a:p>
          <a:p>
            <a:pPr lvl="2"/>
            <a:r>
              <a:rPr lang="fr-FR" dirty="0" smtClean="0"/>
              <a:t>La démarche d’envoi ou de réception s’est déroulée correctement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77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d’un échange (2)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Statut « Terminé </a:t>
            </a:r>
            <a:r>
              <a:rPr lang="fr-FR" dirty="0" smtClean="0"/>
              <a:t>avec avertissement (s)»</a:t>
            </a:r>
            <a:endParaRPr lang="fr-FR" dirty="0"/>
          </a:p>
          <a:p>
            <a:pPr lvl="2"/>
            <a:r>
              <a:rPr lang="fr-FR" dirty="0" smtClean="0"/>
              <a:t>L’avertissement est précisé dans le rapport : Contactez le Support client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94174"/>
            <a:ext cx="6408117" cy="2202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308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Etat d’un échange </a:t>
            </a:r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5436021" cy="3189287"/>
          </a:xfrm>
        </p:spPr>
        <p:txBody>
          <a:bodyPr/>
          <a:lstStyle/>
          <a:p>
            <a:r>
              <a:rPr lang="fr-FR" dirty="0"/>
              <a:t>Statut « Terminé avec </a:t>
            </a:r>
            <a:r>
              <a:rPr lang="fr-FR" dirty="0" smtClean="0"/>
              <a:t>erreur </a:t>
            </a:r>
            <a:r>
              <a:rPr lang="fr-FR" dirty="0"/>
              <a:t>(s)»</a:t>
            </a:r>
          </a:p>
          <a:p>
            <a:pPr lvl="2"/>
            <a:r>
              <a:rPr lang="fr-FR" dirty="0" smtClean="0"/>
              <a:t>L’ erreur est précisée </a:t>
            </a:r>
            <a:r>
              <a:rPr lang="fr-FR" dirty="0"/>
              <a:t>dans le </a:t>
            </a:r>
            <a:r>
              <a:rPr lang="fr-FR" dirty="0" smtClean="0"/>
              <a:t>rapport. </a:t>
            </a:r>
          </a:p>
          <a:p>
            <a:pPr lvl="2"/>
            <a:r>
              <a:rPr lang="fr-FR" dirty="0" smtClean="0"/>
              <a:t>Contactez </a:t>
            </a:r>
            <a:r>
              <a:rPr lang="fr-FR" dirty="0"/>
              <a:t>le Support client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347614"/>
            <a:ext cx="4973121" cy="3168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47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2163" y="508819"/>
            <a:ext cx="8105775" cy="910803"/>
          </a:xfrm>
        </p:spPr>
        <p:txBody>
          <a:bodyPr/>
          <a:lstStyle/>
          <a:p>
            <a:r>
              <a:rPr lang="fr-FR" dirty="0" smtClean="0"/>
              <a:t>Je souhaite une aide à l’échange comptable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419622"/>
            <a:ext cx="8105775" cy="282852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Contactez le Support client</a:t>
            </a:r>
          </a:p>
          <a:p>
            <a:pPr marL="990000" lvl="3" indent="0">
              <a:buNone/>
            </a:pPr>
            <a:r>
              <a:rPr lang="fr-FR" sz="1800" dirty="0" smtClean="0"/>
              <a:t>Territoire 89 : 03 86 49 48 37</a:t>
            </a:r>
          </a:p>
          <a:p>
            <a:pPr marL="990000" lvl="3" indent="0">
              <a:buNone/>
            </a:pPr>
            <a:r>
              <a:rPr lang="fr-FR" sz="1800" dirty="0" smtClean="0"/>
              <a:t>Territoire 21 : 03.80.63.14.04 </a:t>
            </a:r>
          </a:p>
          <a:p>
            <a:pPr marL="990000" lvl="3" indent="0">
              <a:buNone/>
            </a:pPr>
            <a:r>
              <a:rPr lang="fr-FR" sz="1800" dirty="0" smtClean="0"/>
              <a:t>Territoire 70/90 : </a:t>
            </a:r>
            <a:r>
              <a:rPr lang="fr-FR" sz="1800" dirty="0"/>
              <a:t>03 84.77.14.31 </a:t>
            </a:r>
          </a:p>
          <a:p>
            <a:pPr marL="990000" lvl="3" indent="0">
              <a:buNone/>
            </a:pPr>
            <a:endParaRPr lang="fr-FR" sz="1800" dirty="0" smtClean="0"/>
          </a:p>
          <a:p>
            <a:pPr marL="990000" lvl="3" indent="0">
              <a:buNone/>
            </a:pPr>
            <a:r>
              <a:rPr lang="fr-FR" sz="1800" dirty="0" smtClean="0"/>
              <a:t>Mail : supportclient@bfc.cerfrance.fr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139702"/>
            <a:ext cx="11906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83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Contrôler la réception 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875" y="1689099"/>
            <a:ext cx="6629400" cy="2847975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2" y="1058863"/>
            <a:ext cx="8105776" cy="3189287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Vérifiez, </a:t>
            </a:r>
            <a:r>
              <a:rPr lang="fr-FR" dirty="0"/>
              <a:t>dans Accueil / Balance, </a:t>
            </a:r>
            <a:r>
              <a:rPr lang="fr-FR" dirty="0" smtClean="0"/>
              <a:t>le résultat </a:t>
            </a:r>
            <a:r>
              <a:rPr lang="fr-FR" dirty="0"/>
              <a:t>d’exercice </a:t>
            </a:r>
            <a:r>
              <a:rPr lang="fr-FR" dirty="0" smtClean="0"/>
              <a:t>visible </a:t>
            </a:r>
            <a:r>
              <a:rPr lang="fr-FR" dirty="0"/>
              <a:t>en bas à droite de la </a:t>
            </a:r>
            <a:r>
              <a:rPr lang="fr-FR" dirty="0" smtClean="0"/>
              <a:t>balance pour l’exercice souhaité.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86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suis équipé d’une Gestion commerciale ISAGRI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>
          <a:xfrm>
            <a:off x="7992380" y="4826000"/>
            <a:ext cx="675021" cy="317501"/>
          </a:xfrm>
        </p:spPr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792164" y="4826000"/>
            <a:ext cx="6084092" cy="317500"/>
          </a:xfrm>
        </p:spPr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xfrm>
            <a:off x="8671928" y="4826001"/>
            <a:ext cx="226009" cy="3175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89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suis équipé d’</a:t>
            </a:r>
            <a:r>
              <a:rPr lang="fr-FR" dirty="0" err="1" smtClean="0"/>
              <a:t>Isafact</a:t>
            </a:r>
            <a:r>
              <a:rPr lang="fr-FR" dirty="0" smtClean="0"/>
              <a:t> - </a:t>
            </a:r>
            <a:r>
              <a:rPr lang="fr-FR" dirty="0" err="1" smtClean="0"/>
              <a:t>Isavigne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Avant de procéder à un envoi :</a:t>
            </a:r>
          </a:p>
          <a:p>
            <a:pPr marL="0" indent="0">
              <a:buNone/>
            </a:pPr>
            <a:r>
              <a:rPr lang="fr-FR" dirty="0" smtClean="0"/>
              <a:t>Comptabilisez </a:t>
            </a:r>
            <a:r>
              <a:rPr lang="fr-FR" dirty="0"/>
              <a:t>les documents en attente (factures et </a:t>
            </a:r>
            <a:r>
              <a:rPr lang="fr-FR" dirty="0" smtClean="0"/>
              <a:t>règlements) </a:t>
            </a:r>
            <a:r>
              <a:rPr lang="fr-FR" dirty="0"/>
              <a:t>que vous souhaitez envoyer au comptable via l’échange prestataire.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C’est </a:t>
            </a:r>
            <a:r>
              <a:rPr lang="fr-FR" dirty="0"/>
              <a:t>la comptabilisation qui génère les écritures dans ISACOMPTA. 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10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>
          <a:xfrm>
            <a:off x="7992380" y="4826000"/>
            <a:ext cx="675021" cy="317501"/>
          </a:xfrm>
        </p:spPr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792164" y="4826000"/>
            <a:ext cx="6084092" cy="317500"/>
          </a:xfrm>
        </p:spPr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xfrm>
            <a:off x="8671928" y="4826001"/>
            <a:ext cx="226009" cy="3175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2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Préambule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trike="dblStrike" dirty="0" err="1" smtClean="0"/>
              <a:t>Isacompta</a:t>
            </a:r>
            <a:r>
              <a:rPr lang="fr-FR" strike="dblStrike" dirty="0" smtClean="0"/>
              <a:t> couplé à </a:t>
            </a:r>
            <a:r>
              <a:rPr lang="fr-FR" strike="dblStrike" dirty="0" err="1" smtClean="0"/>
              <a:t>Isafact</a:t>
            </a:r>
            <a:r>
              <a:rPr lang="fr-FR" strike="dblStrike" dirty="0" smtClean="0"/>
              <a:t>/</a:t>
            </a:r>
            <a:r>
              <a:rPr lang="fr-FR" strike="dblStrike" dirty="0" err="1" smtClean="0"/>
              <a:t>Isavigne</a:t>
            </a:r>
            <a:r>
              <a:rPr lang="fr-FR" strike="dblStrike" dirty="0" smtClean="0"/>
              <a:t> </a:t>
            </a:r>
          </a:p>
          <a:p>
            <a:r>
              <a:rPr lang="fr-FR" strike="dblStrike" dirty="0" err="1" smtClean="0"/>
              <a:t>Isacompta</a:t>
            </a:r>
            <a:r>
              <a:rPr lang="fr-FR" strike="dblStrike" dirty="0" smtClean="0"/>
              <a:t> avec Base comptable Cerfrance</a:t>
            </a:r>
            <a:endParaRPr lang="fr-FR" strike="dblStrik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9463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sauvegardes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811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J’effectue la saisie comptable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En plus des écritures comptabilisées, vous saisissez les achats, la banque et d’autres écritures comptables dans ISACOMPTA </a:t>
            </a:r>
          </a:p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/>
              <a:t>« synchronisation » est paramétrée dans </a:t>
            </a:r>
            <a:r>
              <a:rPr lang="fr-FR" dirty="0" err="1"/>
              <a:t>Isacompta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931790"/>
            <a:ext cx="1783667" cy="152428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3" y="3248197"/>
            <a:ext cx="1444638" cy="70781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4759" y="3019629"/>
            <a:ext cx="3129649" cy="143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93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J’effectue la saisie comptable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23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79662"/>
            <a:ext cx="2448272" cy="209224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400291"/>
            <a:ext cx="1982919" cy="971551"/>
          </a:xfrm>
          <a:prstGeom prst="rect">
            <a:avLst/>
          </a:prstGeom>
        </p:spPr>
      </p:pic>
      <p:sp>
        <p:nvSpPr>
          <p:cNvPr id="14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7740277" cy="1800919"/>
          </a:xfrm>
        </p:spPr>
        <p:txBody>
          <a:bodyPr/>
          <a:lstStyle/>
          <a:p>
            <a:r>
              <a:rPr lang="fr-FR" dirty="0" smtClean="0"/>
              <a:t>La « synchronisation » n’est pas paramétrée dans ISACOMPTA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8908" y="2400291"/>
            <a:ext cx="4414774" cy="156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09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n’effectue pas la saisie comptable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Seules les écritures comptabilisées depuis la Gestion commerciale sont à envoyer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24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2774826"/>
            <a:ext cx="4872015" cy="147332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822280"/>
            <a:ext cx="2448272" cy="209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20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Etat </a:t>
            </a:r>
            <a:r>
              <a:rPr lang="fr-FR" dirty="0" smtClean="0"/>
              <a:t>d’un échange (1</a:t>
            </a:r>
            <a:r>
              <a:rPr lang="fr-FR" dirty="0"/>
              <a:t>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6948189" cy="3189287"/>
          </a:xfrm>
        </p:spPr>
        <p:txBody>
          <a:bodyPr/>
          <a:lstStyle/>
          <a:p>
            <a:r>
              <a:rPr lang="fr-FR" dirty="0" smtClean="0"/>
              <a:t>Statut « Terminé »</a:t>
            </a:r>
          </a:p>
          <a:p>
            <a:r>
              <a:rPr lang="fr-FR" dirty="0"/>
              <a:t>Statut « Terminé </a:t>
            </a:r>
            <a:r>
              <a:rPr lang="fr-FR" dirty="0" smtClean="0"/>
              <a:t>avec avertissement (s)»</a:t>
            </a:r>
          </a:p>
          <a:p>
            <a:r>
              <a:rPr lang="fr-FR" dirty="0"/>
              <a:t>Statut « Terminé </a:t>
            </a:r>
            <a:r>
              <a:rPr lang="fr-FR" dirty="0" smtClean="0"/>
              <a:t>avec erreur (s) »</a:t>
            </a:r>
            <a:endParaRPr lang="fr-FR" dirty="0"/>
          </a:p>
          <a:p>
            <a:endParaRPr lang="fr-FR" dirty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33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Contacts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05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>
          <a:xfrm>
            <a:off x="7992380" y="4826000"/>
            <a:ext cx="675021" cy="317501"/>
          </a:xfrm>
        </p:spPr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792164" y="4826000"/>
            <a:ext cx="6084092" cy="317500"/>
          </a:xfrm>
        </p:spPr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>
          <a:xfrm>
            <a:off x="8671928" y="4826001"/>
            <a:ext cx="226009" cy="3175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8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une question d’utilisation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419622"/>
            <a:ext cx="8105775" cy="2828528"/>
          </a:xfrm>
        </p:spPr>
        <p:txBody>
          <a:bodyPr/>
          <a:lstStyle/>
          <a:p>
            <a:r>
              <a:rPr lang="fr-FR" dirty="0" smtClean="0"/>
              <a:t>Pour les questions relatives à </a:t>
            </a:r>
            <a:r>
              <a:rPr lang="fr-FR" dirty="0"/>
              <a:t>ISACOMPTA </a:t>
            </a:r>
            <a:r>
              <a:rPr lang="fr-FR" dirty="0" smtClean="0"/>
              <a:t> (mise à jour, saisie, qualification du relevé bancaire…)</a:t>
            </a:r>
          </a:p>
          <a:p>
            <a:pPr marL="0" indent="0">
              <a:buNone/>
            </a:pPr>
            <a:r>
              <a:rPr lang="fr-FR" dirty="0" smtClean="0"/>
              <a:t>Contactez votre assistance SG2I</a:t>
            </a:r>
          </a:p>
          <a:p>
            <a:pPr lvl="4"/>
            <a:r>
              <a:rPr lang="fr-FR" sz="2000" dirty="0" smtClean="0"/>
              <a:t>Téléphone : 03 86 49 48 30</a:t>
            </a:r>
          </a:p>
          <a:p>
            <a:pPr lvl="4"/>
            <a:r>
              <a:rPr lang="fr-FR" sz="2000" dirty="0" smtClean="0"/>
              <a:t>Mail : contact@sg2i.net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dirty="0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27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67694"/>
            <a:ext cx="2457038" cy="141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08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2163" y="508819"/>
            <a:ext cx="8105775" cy="910803"/>
          </a:xfrm>
        </p:spPr>
        <p:txBody>
          <a:bodyPr/>
          <a:lstStyle/>
          <a:p>
            <a:r>
              <a:rPr lang="fr-FR" dirty="0" smtClean="0"/>
              <a:t>Pour une aide à l’échange comptable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419622"/>
            <a:ext cx="8105775" cy="282852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Contactez le Support client</a:t>
            </a:r>
          </a:p>
          <a:p>
            <a:pPr marL="990000" lvl="3" indent="0">
              <a:buNone/>
            </a:pPr>
            <a:r>
              <a:rPr lang="fr-FR" sz="1800" dirty="0" smtClean="0"/>
              <a:t>Territoire 89 : 03 86 49 48 37</a:t>
            </a:r>
          </a:p>
          <a:p>
            <a:pPr marL="990000" lvl="3" indent="0">
              <a:buNone/>
            </a:pPr>
            <a:r>
              <a:rPr lang="fr-FR" sz="1800" dirty="0" smtClean="0"/>
              <a:t>Territoire 21 : 03.80.63.14.04 </a:t>
            </a:r>
          </a:p>
          <a:p>
            <a:pPr marL="990000" lvl="3" indent="0">
              <a:buNone/>
            </a:pPr>
            <a:r>
              <a:rPr lang="fr-FR" sz="1800" dirty="0" smtClean="0"/>
              <a:t>Territoire 70/90 : </a:t>
            </a:r>
            <a:r>
              <a:rPr lang="fr-FR" sz="1800" dirty="0"/>
              <a:t>03 84.77.14.31 </a:t>
            </a:r>
          </a:p>
          <a:p>
            <a:pPr marL="990000" lvl="3" indent="0">
              <a:buNone/>
            </a:pPr>
            <a:endParaRPr lang="fr-FR" sz="1800" dirty="0" smtClean="0"/>
          </a:p>
          <a:p>
            <a:pPr marL="990000" lvl="3" indent="0">
              <a:buNone/>
            </a:pPr>
            <a:r>
              <a:rPr lang="fr-FR" sz="1800" dirty="0" smtClean="0"/>
              <a:t>Mail : supportclient@bfc.cerfrance.fr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28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139702"/>
            <a:ext cx="11906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75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merci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6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Personnaliser le bas de page avec le menu "Insertion / En-tête et pied de page"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fr-FR" sz="1600" dirty="0" smtClean="0"/>
              <a:t>1. Présentation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1600" dirty="0" smtClean="0"/>
              <a:t>2. Contexte d’utilisation</a:t>
            </a:r>
          </a:p>
          <a:p>
            <a:pPr marL="1332900" lvl="3" indent="-342900">
              <a:spcAft>
                <a:spcPts val="0"/>
              </a:spcAft>
              <a:buAutoNum type="arabicPeriod"/>
            </a:pPr>
            <a:r>
              <a:rPr lang="fr-FR" sz="800" dirty="0" smtClean="0"/>
              <a:t>Pré requis Technique</a:t>
            </a:r>
          </a:p>
          <a:p>
            <a:pPr marL="1332900" lvl="3" indent="-342900">
              <a:spcAft>
                <a:spcPts val="0"/>
              </a:spcAft>
              <a:buAutoNum type="arabicPeriod"/>
            </a:pPr>
            <a:r>
              <a:rPr lang="fr-FR" sz="800" dirty="0" smtClean="0"/>
              <a:t>Pré requis comptable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1600" dirty="0"/>
              <a:t>3</a:t>
            </a:r>
            <a:r>
              <a:rPr lang="fr-FR" sz="1600" dirty="0" smtClean="0"/>
              <a:t>. </a:t>
            </a:r>
            <a:r>
              <a:rPr lang="fr-FR" sz="1600" dirty="0" err="1" smtClean="0"/>
              <a:t>Isacompta</a:t>
            </a:r>
            <a:endParaRPr lang="fr-FR" sz="1600" dirty="0" smtClean="0"/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Quand faire un échange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Paramètre brique Synchro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Démo d’un envoi/réception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Erreurs possibles</a:t>
            </a:r>
          </a:p>
          <a:p>
            <a:pPr marL="0" indent="0">
              <a:spcAft>
                <a:spcPts val="0"/>
              </a:spcAft>
              <a:buNone/>
            </a:pPr>
            <a:r>
              <a:rPr lang="fr-FR" sz="1600" dirty="0" smtClean="0"/>
              <a:t>4. </a:t>
            </a:r>
            <a:r>
              <a:rPr lang="fr-FR" sz="1600" dirty="0" err="1" smtClean="0"/>
              <a:t>Isacompta</a:t>
            </a:r>
            <a:r>
              <a:rPr lang="fr-FR" sz="1600" dirty="0" smtClean="0"/>
              <a:t> + Gestion commerciale ISA</a:t>
            </a:r>
            <a:endParaRPr lang="fr-FR" sz="1600" dirty="0"/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Principe généraux =&gt; comptabilisation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Explication dossiers compta couplé ou non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Fonctionnement échanges si compta couplée</a:t>
            </a:r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Fonctionnement échanges si compta non couplée</a:t>
            </a:r>
            <a:endParaRPr lang="fr-FR" sz="800" dirty="0"/>
          </a:p>
          <a:p>
            <a:pPr marL="1218600" lvl="3" indent="-228600">
              <a:spcAft>
                <a:spcPts val="0"/>
              </a:spcAft>
              <a:buAutoNum type="arabicPeriod"/>
            </a:pPr>
            <a:r>
              <a:rPr lang="fr-FR" sz="800" dirty="0" smtClean="0"/>
              <a:t>Erreurs possibles</a:t>
            </a:r>
            <a:endParaRPr lang="fr-FR" sz="800" dirty="0"/>
          </a:p>
          <a:p>
            <a:pPr marL="0" lvl="2">
              <a:spcAft>
                <a:spcPts val="0"/>
              </a:spcAft>
              <a:buNone/>
            </a:pPr>
            <a:endParaRPr lang="fr-FR" sz="1100" dirty="0" smtClean="0"/>
          </a:p>
          <a:p>
            <a:pPr marL="990000" lvl="3" indent="0">
              <a:spcAft>
                <a:spcPts val="0"/>
              </a:spcAft>
              <a:buNone/>
            </a:pPr>
            <a:endParaRPr lang="fr-FR" sz="800" dirty="0" smtClean="0"/>
          </a:p>
          <a:p>
            <a:pPr marL="1218600" lvl="3" indent="-228600">
              <a:spcAft>
                <a:spcPts val="0"/>
              </a:spcAft>
              <a:buAutoNum type="arabicPeriod"/>
            </a:pPr>
            <a:endParaRPr lang="fr-FR" sz="8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fr-FR" sz="1600" dirty="0"/>
              <a:t>	</a:t>
            </a:r>
            <a:endParaRPr lang="fr-FR" sz="1600" dirty="0" smtClean="0"/>
          </a:p>
          <a:p>
            <a:pPr lvl="3">
              <a:spcAft>
                <a:spcPts val="0"/>
              </a:spcAft>
            </a:pPr>
            <a:endParaRPr lang="fr-FR" sz="800" dirty="0" smtClean="0"/>
          </a:p>
          <a:p>
            <a:pPr>
              <a:spcAft>
                <a:spcPts val="0"/>
              </a:spcAft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015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 d’utilisation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02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9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 requis matériel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Pré requis matériel  : 4Go / 8Go</a:t>
            </a:r>
          </a:p>
          <a:p>
            <a:r>
              <a:rPr lang="fr-FR" dirty="0" smtClean="0"/>
              <a:t>Système d’exploitation : Windows 10</a:t>
            </a:r>
          </a:p>
          <a:p>
            <a:r>
              <a:rPr lang="fr-FR" dirty="0"/>
              <a:t>Accès internet pour permettre les échanges par synchronisation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80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 requis comptable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Qu’est-ce qu’un dossier étalon</a:t>
            </a:r>
          </a:p>
          <a:p>
            <a:endParaRPr lang="fr-FR" dirty="0" smtClean="0"/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10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suis équipé d’</a:t>
            </a:r>
            <a:r>
              <a:rPr lang="fr-FR" dirty="0" err="1" smtClean="0"/>
              <a:t>Isacompta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03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4"/>
          </p:nvPr>
        </p:nvSpPr>
        <p:spPr>
          <a:xfrm>
            <a:off x="7992380" y="4826000"/>
            <a:ext cx="675021" cy="317501"/>
          </a:xfrm>
        </p:spPr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>
          <a:xfrm>
            <a:off x="792164" y="4826000"/>
            <a:ext cx="6084092" cy="317500"/>
          </a:xfrm>
        </p:spPr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>
          <a:xfrm>
            <a:off x="8671928" y="4826001"/>
            <a:ext cx="226009" cy="3175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6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Quand faire un échange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Je peux </a:t>
            </a:r>
            <a:r>
              <a:rPr lang="fr-FR" dirty="0" smtClean="0"/>
              <a:t>: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travailler </a:t>
            </a:r>
            <a:r>
              <a:rPr lang="fr-FR" dirty="0"/>
              <a:t>en même temps que mon </a:t>
            </a:r>
            <a:r>
              <a:rPr lang="fr-FR" dirty="0" smtClean="0"/>
              <a:t>comptable;</a:t>
            </a:r>
          </a:p>
          <a:p>
            <a:pPr>
              <a:buFontTx/>
              <a:buChar char="-"/>
            </a:pPr>
            <a:r>
              <a:rPr lang="fr-FR" dirty="0" smtClean="0"/>
              <a:t>envoyer </a:t>
            </a:r>
            <a:r>
              <a:rPr lang="fr-FR" dirty="0"/>
              <a:t>mes </a:t>
            </a:r>
            <a:r>
              <a:rPr lang="fr-FR" dirty="0" smtClean="0"/>
              <a:t>écritures en cours d’exercice :</a:t>
            </a:r>
          </a:p>
          <a:p>
            <a:pPr lvl="1">
              <a:buNone/>
            </a:pPr>
            <a:r>
              <a:rPr lang="fr-FR" dirty="0"/>
              <a:t>	</a:t>
            </a:r>
            <a:r>
              <a:rPr lang="fr-FR" dirty="0" smtClean="0"/>
              <a:t>sans avoir terminé mes saisies, </a:t>
            </a:r>
          </a:p>
          <a:p>
            <a:pPr lvl="1">
              <a:buNone/>
            </a:pPr>
            <a:r>
              <a:rPr lang="fr-FR" dirty="0"/>
              <a:t>	</a:t>
            </a:r>
            <a:r>
              <a:rPr lang="fr-FR" dirty="0" smtClean="0"/>
              <a:t>sans avoir le retour de mon comptable</a:t>
            </a:r>
          </a:p>
          <a:p>
            <a:pPr lvl="1">
              <a:buNone/>
            </a:pPr>
            <a:r>
              <a:rPr lang="fr-FR" sz="1800" dirty="0" smtClean="0"/>
              <a:t>- recevoir </a:t>
            </a:r>
            <a:r>
              <a:rPr lang="fr-FR" sz="1800" dirty="0"/>
              <a:t>un échange prestataire tant que l’exercice n’est pas clos.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42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Paramétrer la « synchronisation »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427734"/>
            <a:ext cx="3591345" cy="2166392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92163" y="1058863"/>
            <a:ext cx="7308229" cy="3189287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Options / Assistance / </a:t>
            </a:r>
            <a:r>
              <a:rPr lang="fr-FR" dirty="0" smtClean="0"/>
              <a:t>Administration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Administration </a:t>
            </a:r>
            <a:r>
              <a:rPr lang="fr-FR" dirty="0"/>
              <a:t>/ </a:t>
            </a:r>
            <a:r>
              <a:rPr lang="fr-FR" dirty="0" smtClean="0"/>
              <a:t>Application / </a:t>
            </a:r>
            <a:r>
              <a:rPr lang="fr-FR" dirty="0" err="1" smtClean="0"/>
              <a:t>Isanet</a:t>
            </a:r>
            <a:r>
              <a:rPr lang="fr-FR" dirty="0" smtClean="0"/>
              <a:t> Synchro</a:t>
            </a:r>
            <a:endParaRPr lang="fr-FR" dirty="0" smtClean="0"/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Reportez vos identifiants reçus par mail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00 - 00 - 0000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 smtClean="0"/>
              <a:t>ECHANGES COMPTABLES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63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FRANCE">
  <a:themeElements>
    <a:clrScheme name="CERFRANCE">
      <a:dk1>
        <a:sysClr val="windowText" lastClr="000000"/>
      </a:dk1>
      <a:lt1>
        <a:sysClr val="window" lastClr="FFFFFF"/>
      </a:lt1>
      <a:dk2>
        <a:srgbClr val="4B4B4D"/>
      </a:dk2>
      <a:lt2>
        <a:srgbClr val="818183"/>
      </a:lt2>
      <a:accent1>
        <a:srgbClr val="F8B332"/>
      </a:accent1>
      <a:accent2>
        <a:srgbClr val="FACA6F"/>
      </a:accent2>
      <a:accent3>
        <a:srgbClr val="18A096"/>
      </a:accent3>
      <a:accent4>
        <a:srgbClr val="5DBCB5"/>
      </a:accent4>
      <a:accent5>
        <a:srgbClr val="E8501F"/>
      </a:accent5>
      <a:accent6>
        <a:srgbClr val="EF846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5 11 modèle ppt commercial arial yonne" id="{5258ADEC-CE1A-4D8A-B5A2-F8DB6A2B1061}" vid="{7AB15189-BFE2-4B67-8FB3-AF537EDF34D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11 modèle ppt commercial arial yonne</Template>
  <TotalTime>558</TotalTime>
  <Words>1420</Words>
  <Application>Microsoft Office PowerPoint</Application>
  <PresentationFormat>Affichage à l'écran (16:9)</PresentationFormat>
  <Paragraphs>316</Paragraphs>
  <Slides>29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3" baseType="lpstr">
      <vt:lpstr>Arial</vt:lpstr>
      <vt:lpstr>Wingdings</vt:lpstr>
      <vt:lpstr>Wingdings 2</vt:lpstr>
      <vt:lpstr>CERFRANCE</vt:lpstr>
      <vt:lpstr>Présentation PowerPoint</vt:lpstr>
      <vt:lpstr>Présentation</vt:lpstr>
      <vt:lpstr>Plan</vt:lpstr>
      <vt:lpstr>Contexte d’utilisation</vt:lpstr>
      <vt:lpstr>Pré requis matériel</vt:lpstr>
      <vt:lpstr>Pré requis comptable</vt:lpstr>
      <vt:lpstr>Je suis équipé d’Isacompta</vt:lpstr>
      <vt:lpstr>Quand faire un échange ?</vt:lpstr>
      <vt:lpstr>Paramétrer la « synchronisation »</vt:lpstr>
      <vt:lpstr>Comment envoyer un échange ?</vt:lpstr>
      <vt:lpstr>Comment envoyer un échange ?</vt:lpstr>
      <vt:lpstr>Comment recevoir un échange ?</vt:lpstr>
      <vt:lpstr>Etat d’un échange (1)</vt:lpstr>
      <vt:lpstr>Etat d’un échange (2)</vt:lpstr>
      <vt:lpstr>Etat d’un échange (3)</vt:lpstr>
      <vt:lpstr>Je souhaite une aide à l’échange comptable</vt:lpstr>
      <vt:lpstr>Contrôler la réception </vt:lpstr>
      <vt:lpstr>Je suis équipé d’une Gestion commerciale ISAGRI</vt:lpstr>
      <vt:lpstr>Je suis équipé d’Isafact - Isavigne</vt:lpstr>
      <vt:lpstr>Préambule</vt:lpstr>
      <vt:lpstr>sauvegardes</vt:lpstr>
      <vt:lpstr>J’effectue la saisie comptable</vt:lpstr>
      <vt:lpstr>J’effectue la saisie comptable</vt:lpstr>
      <vt:lpstr>Je n’effectue pas la saisie comptable</vt:lpstr>
      <vt:lpstr>Etat d’un échange (1)</vt:lpstr>
      <vt:lpstr>Contacts</vt:lpstr>
      <vt:lpstr>Pour une question d’utilisation</vt:lpstr>
      <vt:lpstr>Pour une aide à l’échange comptable</vt:lpstr>
      <vt:lpstr>Présentation PowerPoint</vt:lpstr>
    </vt:vector>
  </TitlesOfParts>
  <Manager>CERFRANCE</Manager>
  <Company>CERFRANCE Yonne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avec date</dc:title>
  <dc:subject>CERFRANCE</dc:subject>
  <dc:creator>Maud Verdavaine</dc:creator>
  <cp:lastModifiedBy>Laetitia Villecourt</cp:lastModifiedBy>
  <cp:revision>49</cp:revision>
  <dcterms:created xsi:type="dcterms:W3CDTF">2019-07-02T09:09:52Z</dcterms:created>
  <dcterms:modified xsi:type="dcterms:W3CDTF">2022-01-06T14:20:10Z</dcterms:modified>
</cp:coreProperties>
</file>